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9" r:id="rId2"/>
  </p:sldIdLst>
  <p:sldSz cx="6858000" cy="9906000" type="A4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. Rankin" initials="BR" lastIdx="1" clrIdx="0">
    <p:extLst>
      <p:ext uri="{19B8F6BF-5375-455C-9EA6-DF929625EA0E}">
        <p15:presenceInfo xmlns:p15="http://schemas.microsoft.com/office/powerpoint/2012/main" userId="S-1-5-21-1458136060-1713551969-3394588267-1353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2388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commentAuthors" Target="commentAuthors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543EC-9ED2-4432-9FC8-8FE0C49EF06C}" type="datetimeFigureOut">
              <a:rPr lang="en-GB" smtClean="0"/>
              <a:t>23/01/2024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F4586-5783-4AF0-ACEF-9728F445FDCA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957467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543EC-9ED2-4432-9FC8-8FE0C49EF06C}" type="datetimeFigureOut">
              <a:rPr lang="en-GB" smtClean="0"/>
              <a:t>23/01/2024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F4586-5783-4AF0-ACEF-9728F445FDCA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606613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543EC-9ED2-4432-9FC8-8FE0C49EF06C}" type="datetimeFigureOut">
              <a:rPr lang="en-GB" smtClean="0"/>
              <a:t>23/01/2024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F4586-5783-4AF0-ACEF-9728F445FDCA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155795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543EC-9ED2-4432-9FC8-8FE0C49EF06C}" type="datetimeFigureOut">
              <a:rPr lang="en-GB" smtClean="0"/>
              <a:t>23/01/2024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F4586-5783-4AF0-ACEF-9728F445FDCA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124249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543EC-9ED2-4432-9FC8-8FE0C49EF06C}" type="datetimeFigureOut">
              <a:rPr lang="en-GB" smtClean="0"/>
              <a:t>23/01/2024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F4586-5783-4AF0-ACEF-9728F445FDCA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870983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543EC-9ED2-4432-9FC8-8FE0C49EF06C}" type="datetimeFigureOut">
              <a:rPr lang="en-GB" smtClean="0"/>
              <a:t>23/01/2024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F4586-5783-4AF0-ACEF-9728F445FDCA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731452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543EC-9ED2-4432-9FC8-8FE0C49EF06C}" type="datetimeFigureOut">
              <a:rPr lang="en-GB" smtClean="0"/>
              <a:t>23/01/2024</a:t>
            </a:fld>
            <a:endParaRPr lang="en-GB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F4586-5783-4AF0-ACEF-9728F445FDCA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272196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543EC-9ED2-4432-9FC8-8FE0C49EF06C}" type="datetimeFigureOut">
              <a:rPr lang="en-GB" smtClean="0"/>
              <a:t>23/01/2024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F4586-5783-4AF0-ACEF-9728F445FDCA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54315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543EC-9ED2-4432-9FC8-8FE0C49EF06C}" type="datetimeFigureOut">
              <a:rPr lang="en-GB" smtClean="0"/>
              <a:t>23/01/2024</a:t>
            </a:fld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F4586-5783-4AF0-ACEF-9728F445FDCA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181956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543EC-9ED2-4432-9FC8-8FE0C49EF06C}" type="datetimeFigureOut">
              <a:rPr lang="en-GB" smtClean="0"/>
              <a:t>23/01/2024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F4586-5783-4AF0-ACEF-9728F445FDCA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026122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543EC-9ED2-4432-9FC8-8FE0C49EF06C}" type="datetimeFigureOut">
              <a:rPr lang="en-GB" smtClean="0"/>
              <a:t>23/01/2024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F4586-5783-4AF0-ACEF-9728F445FDCA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829038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0543EC-9ED2-4432-9FC8-8FE0C49EF06C}" type="datetimeFigureOut">
              <a:rPr lang="en-GB" smtClean="0"/>
              <a:t>23/01/2024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4F4586-5783-4AF0-ACEF-9728F445FDCA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907281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ounded Rectangle 27"/>
          <p:cNvSpPr/>
          <p:nvPr/>
        </p:nvSpPr>
        <p:spPr>
          <a:xfrm>
            <a:off x="3828519" y="5380925"/>
            <a:ext cx="2675388" cy="1941264"/>
          </a:xfrm>
          <a:prstGeom prst="roundRect">
            <a:avLst/>
          </a:prstGeom>
          <a:solidFill>
            <a:schemeClr val="bg1">
              <a:alpha val="72000"/>
            </a:schemeClr>
          </a:solidFill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47" name="Picture 4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8744" y="7708658"/>
            <a:ext cx="641201" cy="615553"/>
          </a:xfrm>
          <a:prstGeom prst="rect">
            <a:avLst/>
          </a:prstGeom>
        </p:spPr>
      </p:pic>
      <p:sp>
        <p:nvSpPr>
          <p:cNvPr id="16" name="Rounded Rectangle 15"/>
          <p:cNvSpPr/>
          <p:nvPr/>
        </p:nvSpPr>
        <p:spPr>
          <a:xfrm>
            <a:off x="1964551" y="7078247"/>
            <a:ext cx="1623980" cy="1123953"/>
          </a:xfrm>
          <a:prstGeom prst="roundRect">
            <a:avLst/>
          </a:prstGeom>
          <a:solidFill>
            <a:schemeClr val="bg1">
              <a:alpha val="74000"/>
            </a:schemeClr>
          </a:solidFill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2" name="Rounded Rectangle 41"/>
          <p:cNvSpPr/>
          <p:nvPr/>
        </p:nvSpPr>
        <p:spPr>
          <a:xfrm>
            <a:off x="3388444" y="8532567"/>
            <a:ext cx="3418718" cy="1103740"/>
          </a:xfrm>
          <a:prstGeom prst="roundRect">
            <a:avLst/>
          </a:prstGeom>
          <a:solidFill>
            <a:schemeClr val="bg1">
              <a:alpha val="84000"/>
            </a:schemeClr>
          </a:solidFill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030" name="Picture 6" descr="Image result for cross png transparent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71363" y="8662659"/>
            <a:ext cx="352407" cy="489068"/>
          </a:xfrm>
          <a:prstGeom prst="rect">
            <a:avLst/>
          </a:prstGeom>
          <a:noFill/>
          <a:effectLst>
            <a:outerShdw blurRad="177800" dist="50800" dir="5400000" algn="ctr" rotWithShape="0">
              <a:schemeClr val="tx2">
                <a:lumMod val="20000"/>
                <a:lumOff val="80000"/>
                <a:alpha val="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9" name="Rounded Rectangle 38"/>
          <p:cNvSpPr/>
          <p:nvPr/>
        </p:nvSpPr>
        <p:spPr>
          <a:xfrm>
            <a:off x="4128011" y="3850827"/>
            <a:ext cx="2402146" cy="1425508"/>
          </a:xfrm>
          <a:prstGeom prst="roundRect">
            <a:avLst/>
          </a:prstGeom>
          <a:solidFill>
            <a:schemeClr val="bg1">
              <a:alpha val="59000"/>
            </a:schemeClr>
          </a:solidFill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1" u="sng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46" name="Picture 4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6010" y="8631805"/>
            <a:ext cx="1387871" cy="721992"/>
          </a:xfrm>
          <a:prstGeom prst="rect">
            <a:avLst/>
          </a:prstGeom>
        </p:spPr>
      </p:pic>
      <p:pic>
        <p:nvPicPr>
          <p:cNvPr id="44" name="Picture 4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42384" y="2534249"/>
            <a:ext cx="1241546" cy="993813"/>
          </a:xfrm>
          <a:prstGeom prst="rect">
            <a:avLst/>
          </a:prstGeom>
        </p:spPr>
      </p:pic>
      <p:sp>
        <p:nvSpPr>
          <p:cNvPr id="37" name="Rounded Rectangle 36"/>
          <p:cNvSpPr/>
          <p:nvPr/>
        </p:nvSpPr>
        <p:spPr>
          <a:xfrm>
            <a:off x="149542" y="2451160"/>
            <a:ext cx="3909507" cy="2431424"/>
          </a:xfrm>
          <a:prstGeom prst="roundRect">
            <a:avLst/>
          </a:prstGeom>
          <a:solidFill>
            <a:schemeClr val="bg1">
              <a:alpha val="80000"/>
            </a:schemeClr>
          </a:solidFill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40" name="Picture 39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27163" y="2489397"/>
            <a:ext cx="977886" cy="977886"/>
          </a:xfrm>
          <a:prstGeom prst="rect">
            <a:avLst/>
          </a:prstGeom>
        </p:spPr>
      </p:pic>
      <p:sp>
        <p:nvSpPr>
          <p:cNvPr id="15" name="Rounded Rectangle 14"/>
          <p:cNvSpPr/>
          <p:nvPr/>
        </p:nvSpPr>
        <p:spPr>
          <a:xfrm>
            <a:off x="145677" y="4991347"/>
            <a:ext cx="3527454" cy="1881969"/>
          </a:xfrm>
          <a:prstGeom prst="roundRect">
            <a:avLst/>
          </a:prstGeom>
          <a:solidFill>
            <a:schemeClr val="bg1">
              <a:alpha val="80000"/>
            </a:schemeClr>
          </a:solidFill>
          <a:ln w="19050">
            <a:solidFill>
              <a:schemeClr val="accent1"/>
            </a:solidFill>
          </a:ln>
          <a:effectLst>
            <a:outerShdw blurRad="50800" dist="50800" dir="5400000" algn="ctr" rotWithShape="0">
              <a:schemeClr val="bg1">
                <a:alpha val="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13105" y="4965361"/>
            <a:ext cx="336796" cy="286882"/>
          </a:xfrm>
          <a:prstGeom prst="snip2DiagRect">
            <a:avLst/>
          </a:prstGeom>
          <a:solidFill>
            <a:schemeClr val="bg2"/>
          </a:solidFill>
          <a:ln w="88900" cap="sq">
            <a:solidFill>
              <a:schemeClr val="bg2">
                <a:lumMod val="90000"/>
              </a:schemeClr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38" name="Rounded Rectangle 37"/>
          <p:cNvSpPr/>
          <p:nvPr/>
        </p:nvSpPr>
        <p:spPr>
          <a:xfrm>
            <a:off x="4207864" y="2416743"/>
            <a:ext cx="2322292" cy="1366366"/>
          </a:xfrm>
          <a:prstGeom prst="roundRect">
            <a:avLst/>
          </a:prstGeom>
          <a:solidFill>
            <a:schemeClr val="bg1">
              <a:alpha val="84000"/>
            </a:schemeClr>
          </a:solidFill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34403" y="5999264"/>
            <a:ext cx="1829416" cy="1075496"/>
          </a:xfrm>
          <a:prstGeom prst="rect">
            <a:avLst/>
          </a:prstGeom>
        </p:spPr>
      </p:pic>
      <p:sp>
        <p:nvSpPr>
          <p:cNvPr id="32" name="Rounded Rectangle 31"/>
          <p:cNvSpPr/>
          <p:nvPr/>
        </p:nvSpPr>
        <p:spPr>
          <a:xfrm>
            <a:off x="156703" y="7029047"/>
            <a:ext cx="1706984" cy="653992"/>
          </a:xfrm>
          <a:prstGeom prst="roundRect">
            <a:avLst/>
          </a:prstGeom>
          <a:solidFill>
            <a:schemeClr val="bg1">
              <a:alpha val="84000"/>
            </a:schemeClr>
          </a:solidFill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3" name="Rounded Rectangle 42"/>
          <p:cNvSpPr/>
          <p:nvPr/>
        </p:nvSpPr>
        <p:spPr>
          <a:xfrm>
            <a:off x="261522" y="8381958"/>
            <a:ext cx="2998870" cy="1297281"/>
          </a:xfrm>
          <a:prstGeom prst="roundRect">
            <a:avLst/>
          </a:prstGeom>
          <a:solidFill>
            <a:schemeClr val="bg1">
              <a:alpha val="69000"/>
            </a:schemeClr>
          </a:solidFill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1" name="Rounded Rectangle 40"/>
          <p:cNvSpPr/>
          <p:nvPr/>
        </p:nvSpPr>
        <p:spPr>
          <a:xfrm>
            <a:off x="3690329" y="7383738"/>
            <a:ext cx="2827179" cy="1051418"/>
          </a:xfrm>
          <a:prstGeom prst="roundRect">
            <a:avLst/>
          </a:prstGeom>
          <a:solidFill>
            <a:schemeClr val="bg1">
              <a:alpha val="73000"/>
            </a:schemeClr>
          </a:solidFill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3874764" y="5363781"/>
            <a:ext cx="2696608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1" i="0" u="sng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PSHE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Relationships</a:t>
            </a:r>
          </a:p>
          <a:p>
            <a:pPr lvl="0">
              <a:defRPr/>
            </a:pPr>
            <a:r>
              <a:rPr lang="en-GB" sz="1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Children look at how our actions and words can affect others and what bullying is; they explore kind and positive behaviours.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Responsibilities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2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Pract</a:t>
            </a:r>
            <a:r>
              <a:rPr lang="en-GB" sz="1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ice makes perfect. Handling negative emotions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ea typeface="+mn-ea"/>
                <a:cs typeface="Arial" panose="020B0604020202020204" pitchFamily="34" charset="0"/>
              </a:rPr>
              <a:t>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200" b="1" i="0" u="sng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200" b="1" i="0" u="sng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200" b="1" i="0" u="sng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734403" y="1338134"/>
            <a:ext cx="3295650" cy="915135"/>
          </a:xfrm>
          <a:prstGeom prst="rect">
            <a:avLst/>
          </a:prstGeom>
          <a:solidFill>
            <a:schemeClr val="bg1"/>
          </a:solidFill>
          <a:ln w="28575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914804" y="343663"/>
            <a:ext cx="3028394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Bahnschrift SemiBold Condensed" panose="020B0502040204020203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Curriculum Overview Year 2</a:t>
            </a:r>
            <a:endParaRPr kumimoji="0" lang="en-GB" altLang="en-US" sz="2400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Bahnschrift SemiBold Condensed" panose="020B0502040204020203" pitchFamily="34" charset="0"/>
              <a:ea typeface="+mn-ea"/>
              <a:cs typeface="+mn-cs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Bahnschrift SemiBold Condensed" panose="020B0502040204020203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Spring Term 2023 - 2024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781175" y="1434463"/>
            <a:ext cx="329565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Please find below information about what your child will be learning this term.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If you would like more information speak to your child’s teacher.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-4797829" y="1632036"/>
            <a:ext cx="3994036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200" b="0" i="0" u="sng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 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1" i="0" u="sng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1" i="0" u="sng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200" b="1" i="0" u="sng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3540329" y="8546674"/>
            <a:ext cx="3295650" cy="16619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1" i="0" u="sng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</a:t>
            </a:r>
          </a:p>
          <a:p>
            <a:r>
              <a:rPr lang="en-GB" dirty="0"/>
              <a:t>· </a:t>
            </a:r>
            <a:r>
              <a:rPr lang="en-GB" sz="1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Why is it important for Jewish people to follow what God says? Passover meal</a:t>
            </a:r>
            <a:r>
              <a:rPr lang="en-GB" sz="120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en-GB" sz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sz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200" b="1" i="0" u="sng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200" b="1" i="0" u="sng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200" b="1" i="0" u="sng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9237858" y="2534249"/>
            <a:ext cx="206273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200" b="1" i="0" u="sng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sz="1200" b="1" u="sng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200" b="1" i="0" u="sng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200" b="1" u="sng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     </a:t>
            </a:r>
            <a:endParaRPr kumimoji="0" lang="en-GB" sz="1200" b="1" i="0" u="sng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145677" y="7062402"/>
            <a:ext cx="2130276" cy="11541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1" i="0" u="sng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PE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Creating Dance Routines D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Net wall games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200" b="1" i="0" u="sng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1995432" y="7243513"/>
            <a:ext cx="206273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1" i="0" u="sng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Computing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Using </a:t>
            </a:r>
            <a:r>
              <a:rPr kumimoji="0" lang="en-GB" sz="1200" b="0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Beebots</a:t>
            </a:r>
            <a:r>
              <a:rPr kumimoji="0" lang="en-GB" sz="12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- creating Algorithms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200" b="1" i="0" u="sng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endParaRPr kumimoji="0" lang="en-GB" sz="1200" b="0" i="0" u="sng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1" i="0" u="sng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1" i="0" u="sng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13126560" y="6925428"/>
            <a:ext cx="2578100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200" b="1" i="0" u="sng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pic>
        <p:nvPicPr>
          <p:cNvPr id="52" name="Picture 51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8396" y="195253"/>
            <a:ext cx="2019440" cy="2060654"/>
          </a:xfrm>
          <a:prstGeom prst="rect">
            <a:avLst/>
          </a:prstGeom>
        </p:spPr>
      </p:pic>
      <p:pic>
        <p:nvPicPr>
          <p:cNvPr id="53" name="Picture 52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88154" y="1288190"/>
            <a:ext cx="1342002" cy="890979"/>
          </a:xfrm>
          <a:prstGeom prst="rect">
            <a:avLst/>
          </a:prstGeom>
        </p:spPr>
      </p:pic>
      <p:sp>
        <p:nvSpPr>
          <p:cNvPr id="49" name="TextBox 48"/>
          <p:cNvSpPr txBox="1"/>
          <p:nvPr/>
        </p:nvSpPr>
        <p:spPr>
          <a:xfrm>
            <a:off x="4249079" y="3788615"/>
            <a:ext cx="232229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1" i="0" u="sng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Science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200" b="1" u="sng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Materials – </a:t>
            </a:r>
            <a:r>
              <a:rPr lang="en-GB" sz="1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Making good choices – </a:t>
            </a:r>
            <a:r>
              <a:rPr lang="en-GB" sz="1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Properties and uses of materials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Materials – Shaping up</a:t>
            </a:r>
            <a:r>
              <a:rPr kumimoji="0" lang="en-GB" sz="1200" b="1" i="0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–</a:t>
            </a:r>
            <a:r>
              <a:rPr kumimoji="0" lang="en-GB" sz="1200" i="0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how forces can cause movement or a change in shape</a:t>
            </a:r>
            <a:endParaRPr kumimoji="0" lang="en-GB" sz="1200" i="0" u="sng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200" b="1" i="0" u="sng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pic>
        <p:nvPicPr>
          <p:cNvPr id="45" name="Picture 44">
            <a:extLst>
              <a:ext uri="{FF2B5EF4-FFF2-40B4-BE49-F238E27FC236}">
                <a16:creationId xmlns:a16="http://schemas.microsoft.com/office/drawing/2014/main" id="{48BD5151-60E3-4198-957A-2D6DA38FB554}"/>
              </a:ext>
            </a:extLst>
          </p:cNvPr>
          <p:cNvPicPr/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65925" y="93875"/>
            <a:ext cx="1342002" cy="1393502"/>
          </a:xfrm>
          <a:prstGeom prst="rect">
            <a:avLst/>
          </a:prstGeom>
          <a:noFill/>
          <a:ln>
            <a:noFill/>
          </a:ln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1000F305-C33A-4906-A0B2-0591C5BD1F08}"/>
              </a:ext>
            </a:extLst>
          </p:cNvPr>
          <p:cNvSpPr/>
          <p:nvPr/>
        </p:nvSpPr>
        <p:spPr>
          <a:xfrm>
            <a:off x="399519" y="2595804"/>
            <a:ext cx="3429000" cy="2492990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1" i="0" u="sng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English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Reading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Traditional Tales from near and far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Writing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Traditional Tales – retelling a traditional tale in own words</a:t>
            </a:r>
          </a:p>
          <a:p>
            <a:r>
              <a:rPr lang="en-GB" sz="1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Poetry –  UK and from around the world.</a:t>
            </a:r>
          </a:p>
          <a:p>
            <a:pPr lvl="0"/>
            <a:r>
              <a:rPr lang="en-GB" sz="1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Non-chorological report – The UK</a:t>
            </a:r>
          </a:p>
          <a:p>
            <a:pPr lvl="0"/>
            <a:r>
              <a:rPr kumimoji="0" lang="en-GB" sz="12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Speaking and Listening</a:t>
            </a:r>
          </a:p>
          <a:p>
            <a:pPr lvl="0"/>
            <a:r>
              <a:rPr lang="en-GB" sz="1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Poetry Please! Children learn a short poem by heart and recite to class.</a:t>
            </a:r>
            <a:endParaRPr kumimoji="0" lang="en-GB" sz="120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2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AE9DE076-D8B7-4F5A-8D90-81F4D0CF1782}"/>
              </a:ext>
            </a:extLst>
          </p:cNvPr>
          <p:cNvSpPr/>
          <p:nvPr/>
        </p:nvSpPr>
        <p:spPr>
          <a:xfrm>
            <a:off x="232991" y="5106102"/>
            <a:ext cx="3687924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1" i="0" u="sng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Humanities</a:t>
            </a:r>
            <a:endParaRPr kumimoji="0" lang="en-GB" sz="12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Geography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– Map skills.</a:t>
            </a:r>
          </a:p>
          <a:p>
            <a:pPr lvl="0"/>
            <a:r>
              <a:rPr lang="en-US" sz="1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Near and Far –</a:t>
            </a:r>
            <a:r>
              <a:rPr lang="en-GB" sz="1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Name and locate 4 nations/capital cities that make up the UK </a:t>
            </a:r>
          </a:p>
          <a:p>
            <a:pPr lvl="0"/>
            <a:r>
              <a:rPr lang="en-GB" sz="1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Name and locate some landmarks or landscapes.</a:t>
            </a:r>
          </a:p>
          <a:p>
            <a:pPr lvl="0"/>
            <a:r>
              <a:rPr lang="en-GB" sz="1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Name and talk about represent 7 continents &amp; 5 oceans</a:t>
            </a:r>
          </a:p>
          <a:p>
            <a:pPr lvl="0"/>
            <a:r>
              <a:rPr lang="en-GB" sz="1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Locational knowledge of Uganda.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GB" sz="12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A952A9BF-9DB6-4CCB-9D83-20845CDBF0C5}"/>
              </a:ext>
            </a:extLst>
          </p:cNvPr>
          <p:cNvSpPr/>
          <p:nvPr/>
        </p:nvSpPr>
        <p:spPr>
          <a:xfrm>
            <a:off x="329381" y="8516312"/>
            <a:ext cx="3429000" cy="1384995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sng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Art.</a:t>
            </a:r>
          </a:p>
          <a:p>
            <a:pPr lvl="0">
              <a:defRPr/>
            </a:pPr>
            <a:r>
              <a:rPr lang="en-GB" sz="1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Using a simple mono print technique to</a:t>
            </a:r>
          </a:p>
          <a:p>
            <a:pPr lvl="0">
              <a:defRPr/>
            </a:pPr>
            <a:r>
              <a:rPr lang="en-GB" sz="1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develop drawing skills, </a:t>
            </a:r>
            <a:endParaRPr lang="en-US" sz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Design/ D.T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Dips and Dippers</a:t>
            </a:r>
            <a:endParaRPr kumimoji="0" lang="en-US" sz="1200" i="0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kumimoji="0" lang="en-US" sz="1200" i="0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6552F333-5ADD-4F6C-A7C5-416BA724B886}"/>
              </a:ext>
            </a:extLst>
          </p:cNvPr>
          <p:cNvSpPr/>
          <p:nvPr/>
        </p:nvSpPr>
        <p:spPr>
          <a:xfrm>
            <a:off x="4361971" y="2485003"/>
            <a:ext cx="209651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1" i="0" u="sng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Maths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Money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Multiplication and Division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Mass, Capacity and </a:t>
            </a:r>
            <a:r>
              <a:rPr kumimoji="0" lang="en-GB" sz="1200" b="0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Te</a:t>
            </a:r>
            <a:r>
              <a:rPr lang="en-GB" sz="12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mperature</a:t>
            </a:r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Measuring Length</a:t>
            </a:r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61E2812-9CD1-4FC4-B337-73B521704D08}"/>
              </a:ext>
            </a:extLst>
          </p:cNvPr>
          <p:cNvSpPr txBox="1"/>
          <p:nvPr/>
        </p:nvSpPr>
        <p:spPr>
          <a:xfrm>
            <a:off x="3899476" y="7410957"/>
            <a:ext cx="2613683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1" u="sng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Music</a:t>
            </a:r>
          </a:p>
          <a:p>
            <a:r>
              <a:rPr lang="en-GB" sz="1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Exploring pitch, instruments and </a:t>
            </a:r>
          </a:p>
          <a:p>
            <a:r>
              <a:rPr lang="en-GB" sz="1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symbols (graphical score). </a:t>
            </a:r>
          </a:p>
          <a:p>
            <a:r>
              <a:rPr lang="en-GB" sz="1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BBC 10 Pieces Lark Ascending – </a:t>
            </a:r>
          </a:p>
          <a:p>
            <a:r>
              <a:rPr lang="en-GB" sz="1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Ralph Vaughan - 1921</a:t>
            </a:r>
          </a:p>
        </p:txBody>
      </p:sp>
    </p:spTree>
    <p:extLst>
      <p:ext uri="{BB962C8B-B14F-4D97-AF65-F5344CB8AC3E}">
        <p14:creationId xmlns:p14="http://schemas.microsoft.com/office/powerpoint/2010/main" val="234139416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1018</TotalTime>
  <Words>293</Words>
  <Application>Microsoft Office PowerPoint</Application>
  <PresentationFormat>A4 Paper (210x297 mm)</PresentationFormat>
  <Paragraphs>80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Bahnschrift SemiBold Condensed</vt:lpstr>
      <vt:lpstr>Calibri</vt:lpstr>
      <vt:lpstr>Calibri Light</vt:lpstr>
      <vt:lpstr>Times New Roman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Alyssa Mercerr</dc:creator>
  <cp:lastModifiedBy>Helen Craven</cp:lastModifiedBy>
  <cp:revision>78</cp:revision>
  <dcterms:created xsi:type="dcterms:W3CDTF">2021-02-11T12:28:53Z</dcterms:created>
  <dcterms:modified xsi:type="dcterms:W3CDTF">2024-01-23T12:28:18Z</dcterms:modified>
</cp:coreProperties>
</file>