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89" r:id="rId11"/>
    <p:sldId id="290" r:id="rId12"/>
    <p:sldId id="288" r:id="rId13"/>
    <p:sldId id="286" r:id="rId14"/>
    <p:sldId id="268" r:id="rId15"/>
    <p:sldId id="269" r:id="rId16"/>
    <p:sldId id="265" r:id="rId17"/>
    <p:sldId id="266" r:id="rId18"/>
    <p:sldId id="270" r:id="rId19"/>
    <p:sldId id="271" r:id="rId20"/>
    <p:sldId id="272" r:id="rId21"/>
    <p:sldId id="291" r:id="rId22"/>
    <p:sldId id="273" r:id="rId23"/>
    <p:sldId id="274" r:id="rId24"/>
    <p:sldId id="276" r:id="rId25"/>
    <p:sldId id="275" r:id="rId26"/>
    <p:sldId id="277" r:id="rId27"/>
    <p:sldId id="294" r:id="rId28"/>
    <p:sldId id="287" r:id="rId29"/>
    <p:sldId id="278" r:id="rId30"/>
    <p:sldId id="292" r:id="rId31"/>
    <p:sldId id="280" r:id="rId32"/>
    <p:sldId id="293" r:id="rId33"/>
    <p:sldId id="283" r:id="rId34"/>
    <p:sldId id="281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BD33-19F9-9C49-AF84-E06EFC8C915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docid=kASuBH7_XMgdNM&amp;tbnid=bd031lU_SNRG4M:&amp;ved=0CAUQjRw&amp;url=http://www.123rf.com/photo_14385069_the-brown-eggs-in-egg-box.html&amp;ei=YgmKUv7dB8mn0QWT6YCoAg&amp;bvm=bv.56643336,d.ZG4&amp;psig=AFQjCNG_cEUpWhlAQWlKwIzwlyQ-IUGhMA&amp;ust=1384864461471686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Welcome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65" y="2500313"/>
            <a:ext cx="11719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On your tables you will find copies of  a Key Stage 2 Maths Arithmetic Paper.</a:t>
            </a:r>
          </a:p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This is what we expect our 11 year olds to be able to complete by the time they leave us.</a:t>
            </a:r>
          </a:p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Can you complete the paper?</a:t>
            </a:r>
          </a:p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Have a go while we are waiting for everyone to arrive!</a:t>
            </a:r>
          </a:p>
        </p:txBody>
      </p:sp>
    </p:spTree>
    <p:extLst>
      <p:ext uri="{BB962C8B-B14F-4D97-AF65-F5344CB8AC3E}">
        <p14:creationId xmlns:p14="http://schemas.microsoft.com/office/powerpoint/2010/main" val="28235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26324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Do we follow a scheme?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ea typeface="Calibri" charset="0"/>
                <a:cs typeface="Times New Roman" charset="0"/>
              </a:rPr>
              <a:t>All Year Groups follow planning from the White Rose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ffectLst/>
                <a:ea typeface="Calibri" charset="0"/>
                <a:cs typeface="Times New Roman" charset="0"/>
              </a:rPr>
              <a:t>Maths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ea typeface="Calibri" charset="0"/>
                <a:cs typeface="Times New Roman" charset="0"/>
              </a:rPr>
              <a:t> Hub.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Calibri" charset="0"/>
                <a:cs typeface="Times New Roman" charset="0"/>
              </a:rPr>
              <a:t>This provides an outline structure and lesson sequences.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ea typeface="Calibri" charset="0"/>
                <a:cs typeface="Times New Roman" charset="0"/>
              </a:rPr>
              <a:t>Teachers use these resources plus a range of other resources to plan and teach sequences of lessons.</a:t>
            </a: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8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26324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a typeface="Calibri" charset="0"/>
                <a:cs typeface="Times New Roman" charset="0"/>
              </a:rPr>
              <a:t>This ensures progression through the school.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488" y="2233534"/>
            <a:ext cx="88487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Counting -  a cornerstone of mathematical learning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889380" y="2512484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GB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altLang="en-US" sz="2400" b="1" dirty="0">
                <a:solidFill>
                  <a:schemeClr val="accent5">
                    <a:lumMod val="75000"/>
                  </a:schemeClr>
                </a:solidFill>
              </a:rPr>
              <a:t>Counting</a:t>
            </a:r>
            <a:r>
              <a:rPr lang="en-GB" altLang="en-US" sz="2400" dirty="0">
                <a:solidFill>
                  <a:schemeClr val="accent5">
                    <a:lumMod val="75000"/>
                  </a:schemeClr>
                </a:solidFill>
              </a:rPr>
              <a:t> of objects and mental counting.  This will include songs and rhymes, games and a range of practical activities.</a:t>
            </a:r>
          </a:p>
          <a:p>
            <a:pPr>
              <a:lnSpc>
                <a:spcPct val="80000"/>
              </a:lnSpc>
            </a:pPr>
            <a:endParaRPr lang="en-GB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n-US" sz="24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24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You have five apples and I have three apples. </a:t>
            </a:r>
          </a:p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1B4B77"/>
                </a:solidFill>
                <a:ea typeface="Calibri" charset="0"/>
                <a:cs typeface="Times New Roman" charset="0"/>
              </a:rPr>
              <a:t>   </a:t>
            </a:r>
            <a:r>
              <a:rPr lang="en-GB" sz="24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How many apples altogether?</a:t>
            </a: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3" name="Picture 4" descr="MCj01345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2489557"/>
            <a:ext cx="727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80" y="3855892"/>
            <a:ext cx="8901545" cy="10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8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Addition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4" y="2259688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GB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3" name="Picture 4" descr="MCj01345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2489557"/>
            <a:ext cx="727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28" y="2308484"/>
            <a:ext cx="10437451" cy="44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9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26324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6000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Addition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956971" y="3236537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83" y="2300519"/>
            <a:ext cx="708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58" y="1840013"/>
            <a:ext cx="10080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265" y="2658290"/>
            <a:ext cx="6575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Practical addition of real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Use of a structured number line to add.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Partitioning to add.</a:t>
            </a:r>
          </a:p>
        </p:txBody>
      </p:sp>
      <p:pic>
        <p:nvPicPr>
          <p:cNvPr id="11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9" t="35007" r="25816" b="57509"/>
          <a:stretch>
            <a:fillRect/>
          </a:stretch>
        </p:blipFill>
        <p:spPr bwMode="auto">
          <a:xfrm>
            <a:off x="5748731" y="3381673"/>
            <a:ext cx="42576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705317" y="5434148"/>
            <a:ext cx="1657350" cy="656385"/>
          </a:xfrm>
          <a:prstGeom prst="homePlate">
            <a:avLst>
              <a:gd name="adj" fmla="val 63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100 </a:t>
            </a:r>
          </a:p>
        </p:txBody>
      </p:sp>
      <p:sp>
        <p:nvSpPr>
          <p:cNvPr id="14" name="AutoShape 117"/>
          <p:cNvSpPr>
            <a:spLocks noChangeArrowheads="1"/>
          </p:cNvSpPr>
          <p:nvPr/>
        </p:nvSpPr>
        <p:spPr bwMode="auto">
          <a:xfrm>
            <a:off x="4867377" y="5434148"/>
            <a:ext cx="1225550" cy="647700"/>
          </a:xfrm>
          <a:prstGeom prst="homePlate">
            <a:avLst>
              <a:gd name="adj" fmla="val 6299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</a:p>
        </p:txBody>
      </p:sp>
      <p:sp>
        <p:nvSpPr>
          <p:cNvPr id="15" name="AutoShape 117"/>
          <p:cNvSpPr>
            <a:spLocks noChangeArrowheads="1"/>
          </p:cNvSpPr>
          <p:nvPr/>
        </p:nvSpPr>
        <p:spPr bwMode="auto">
          <a:xfrm>
            <a:off x="1137117" y="5442833"/>
            <a:ext cx="1225550" cy="647700"/>
          </a:xfrm>
          <a:prstGeom prst="homePlate">
            <a:avLst>
              <a:gd name="adj" fmla="val 6299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</a:p>
        </p:txBody>
      </p:sp>
      <p:sp>
        <p:nvSpPr>
          <p:cNvPr id="17" name="AutoShape 118"/>
          <p:cNvSpPr>
            <a:spLocks noChangeArrowheads="1"/>
          </p:cNvSpPr>
          <p:nvPr/>
        </p:nvSpPr>
        <p:spPr bwMode="auto">
          <a:xfrm>
            <a:off x="6199715" y="5434148"/>
            <a:ext cx="792163" cy="647700"/>
          </a:xfrm>
          <a:prstGeom prst="homePlate">
            <a:avLst>
              <a:gd name="adj" fmla="val 65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8" name="AutoShape 118"/>
          <p:cNvSpPr>
            <a:spLocks noChangeArrowheads="1"/>
          </p:cNvSpPr>
          <p:nvPr/>
        </p:nvSpPr>
        <p:spPr bwMode="auto">
          <a:xfrm>
            <a:off x="1570504" y="5434148"/>
            <a:ext cx="792163" cy="647700"/>
          </a:xfrm>
          <a:prstGeom prst="homePlate">
            <a:avLst>
              <a:gd name="adj" fmla="val 65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9" name="AutoShape 116"/>
          <p:cNvSpPr>
            <a:spLocks noChangeArrowheads="1"/>
          </p:cNvSpPr>
          <p:nvPr/>
        </p:nvSpPr>
        <p:spPr bwMode="auto">
          <a:xfrm>
            <a:off x="3103239" y="5385749"/>
            <a:ext cx="1657350" cy="657225"/>
          </a:xfrm>
          <a:prstGeom prst="homePlate">
            <a:avLst>
              <a:gd name="adj" fmla="val 63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100 </a:t>
            </a:r>
          </a:p>
        </p:txBody>
      </p:sp>
      <p:pic>
        <p:nvPicPr>
          <p:cNvPr id="20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1" t="27193" r="13100" b="52336"/>
          <a:stretch>
            <a:fillRect/>
          </a:stretch>
        </p:blipFill>
        <p:spPr bwMode="auto">
          <a:xfrm>
            <a:off x="9065724" y="5312776"/>
            <a:ext cx="2409449" cy="126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1" t="49174" r="13100" b="40279"/>
          <a:stretch>
            <a:fillRect/>
          </a:stretch>
        </p:blipFill>
        <p:spPr bwMode="auto">
          <a:xfrm>
            <a:off x="6809306" y="4638527"/>
            <a:ext cx="3197100" cy="8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9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26324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6000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Addition continued…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5" y="2756492"/>
            <a:ext cx="117191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a typeface="Calibri" charset="0"/>
                <a:cs typeface="Times New Roman" charset="0"/>
              </a:rPr>
              <a:t>Use of an unstructured number line.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Expanded horizontal method, leading to columnar addition.</a:t>
            </a: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Rectangle 151"/>
          <p:cNvSpPr>
            <a:spLocks noChangeArrowheads="1"/>
          </p:cNvSpPr>
          <p:nvPr/>
        </p:nvSpPr>
        <p:spPr bwMode="auto">
          <a:xfrm>
            <a:off x="7738690" y="1982622"/>
            <a:ext cx="4321175" cy="1295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600" b="1"/>
          </a:p>
        </p:txBody>
      </p:sp>
      <p:grpSp>
        <p:nvGrpSpPr>
          <p:cNvPr id="24" name="Group 122"/>
          <p:cNvGrpSpPr>
            <a:grpSpLocks/>
          </p:cNvGrpSpPr>
          <p:nvPr/>
        </p:nvGrpSpPr>
        <p:grpSpPr bwMode="auto">
          <a:xfrm>
            <a:off x="7728564" y="1986645"/>
            <a:ext cx="4284663" cy="1204912"/>
            <a:chOff x="2789" y="3067"/>
            <a:chExt cx="2495" cy="588"/>
          </a:xfrm>
        </p:grpSpPr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2880" y="3521"/>
              <a:ext cx="2404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>
              <a:off x="2880" y="3475"/>
              <a:ext cx="0" cy="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Text Box 69"/>
            <p:cNvSpPr txBox="1">
              <a:spLocks noChangeArrowheads="1"/>
            </p:cNvSpPr>
            <p:nvPr/>
          </p:nvSpPr>
          <p:spPr bwMode="auto">
            <a:xfrm>
              <a:off x="2789" y="3521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48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8" name="AutoShape 70"/>
            <p:cNvSpPr>
              <a:spLocks noChangeArrowheads="1"/>
            </p:cNvSpPr>
            <p:nvPr/>
          </p:nvSpPr>
          <p:spPr bwMode="auto">
            <a:xfrm rot="-5400000">
              <a:off x="3016" y="3158"/>
              <a:ext cx="227" cy="499"/>
            </a:xfrm>
            <a:prstGeom prst="flowChartDelay">
              <a:avLst/>
            </a:prstGeom>
            <a:noFill/>
            <a:ln w="25400" algn="ctr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" name="AutoShape 72"/>
            <p:cNvSpPr>
              <a:spLocks noChangeArrowheads="1"/>
            </p:cNvSpPr>
            <p:nvPr/>
          </p:nvSpPr>
          <p:spPr bwMode="auto">
            <a:xfrm rot="-5400000">
              <a:off x="3537" y="3136"/>
              <a:ext cx="227" cy="544"/>
            </a:xfrm>
            <a:prstGeom prst="flowChartDelay">
              <a:avLst/>
            </a:prstGeom>
            <a:noFill/>
            <a:ln w="25400" algn="ctr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Text Box 73"/>
            <p:cNvSpPr txBox="1">
              <a:spLocks noChangeArrowheads="1"/>
            </p:cNvSpPr>
            <p:nvPr/>
          </p:nvSpPr>
          <p:spPr bwMode="auto">
            <a:xfrm>
              <a:off x="4286" y="3521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78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1" name="Text Box 74"/>
            <p:cNvSpPr txBox="1">
              <a:spLocks noChangeArrowheads="1"/>
            </p:cNvSpPr>
            <p:nvPr/>
          </p:nvSpPr>
          <p:spPr bwMode="auto">
            <a:xfrm>
              <a:off x="3787" y="3521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68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2" name="Text Box 75"/>
            <p:cNvSpPr txBox="1">
              <a:spLocks noChangeArrowheads="1"/>
            </p:cNvSpPr>
            <p:nvPr/>
          </p:nvSpPr>
          <p:spPr bwMode="auto">
            <a:xfrm>
              <a:off x="4558" y="3521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80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3" name="Text Box 76"/>
            <p:cNvSpPr txBox="1">
              <a:spLocks noChangeArrowheads="1"/>
            </p:cNvSpPr>
            <p:nvPr/>
          </p:nvSpPr>
          <p:spPr bwMode="auto">
            <a:xfrm>
              <a:off x="3243" y="3521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58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4" name="AutoShape 77"/>
            <p:cNvSpPr>
              <a:spLocks noChangeArrowheads="1"/>
            </p:cNvSpPr>
            <p:nvPr/>
          </p:nvSpPr>
          <p:spPr bwMode="auto">
            <a:xfrm rot="-5400000">
              <a:off x="4081" y="3136"/>
              <a:ext cx="227" cy="544"/>
            </a:xfrm>
            <a:prstGeom prst="flowChartDelay">
              <a:avLst/>
            </a:prstGeom>
            <a:noFill/>
            <a:ln w="25400" algn="ctr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5" name="AutoShape 78"/>
            <p:cNvSpPr>
              <a:spLocks noChangeArrowheads="1"/>
            </p:cNvSpPr>
            <p:nvPr/>
          </p:nvSpPr>
          <p:spPr bwMode="auto">
            <a:xfrm rot="-5400000">
              <a:off x="4490" y="3317"/>
              <a:ext cx="182" cy="226"/>
            </a:xfrm>
            <a:prstGeom prst="flowChartDelay">
              <a:avLst/>
            </a:prstGeom>
            <a:noFill/>
            <a:ln w="25400" algn="ctr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6" name="Text Box 80"/>
            <p:cNvSpPr txBox="1">
              <a:spLocks noChangeArrowheads="1"/>
            </p:cNvSpPr>
            <p:nvPr/>
          </p:nvSpPr>
          <p:spPr bwMode="auto">
            <a:xfrm>
              <a:off x="2880" y="3067"/>
              <a:ext cx="3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 dirty="0">
                  <a:solidFill>
                    <a:srgbClr val="000000"/>
                  </a:solidFill>
                </a:rPr>
                <a:t>+10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4740" y="3113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+5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8" name="Text Box 82"/>
            <p:cNvSpPr txBox="1">
              <a:spLocks noChangeArrowheads="1"/>
            </p:cNvSpPr>
            <p:nvPr/>
          </p:nvSpPr>
          <p:spPr bwMode="auto">
            <a:xfrm>
              <a:off x="4422" y="3113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+2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9" name="Text Box 84"/>
            <p:cNvSpPr txBox="1">
              <a:spLocks noChangeArrowheads="1"/>
            </p:cNvSpPr>
            <p:nvPr/>
          </p:nvSpPr>
          <p:spPr bwMode="auto">
            <a:xfrm>
              <a:off x="4830" y="3521"/>
              <a:ext cx="2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85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" name="AutoShape 85"/>
            <p:cNvSpPr>
              <a:spLocks noChangeArrowheads="1"/>
            </p:cNvSpPr>
            <p:nvPr/>
          </p:nvSpPr>
          <p:spPr bwMode="auto">
            <a:xfrm rot="-5400000">
              <a:off x="4762" y="3271"/>
              <a:ext cx="182" cy="318"/>
            </a:xfrm>
            <a:prstGeom prst="flowChartDelay">
              <a:avLst/>
            </a:prstGeom>
            <a:noFill/>
            <a:ln w="25400" algn="ctr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" name="Text Box 86"/>
            <p:cNvSpPr txBox="1">
              <a:spLocks noChangeArrowheads="1"/>
            </p:cNvSpPr>
            <p:nvPr/>
          </p:nvSpPr>
          <p:spPr bwMode="auto">
            <a:xfrm>
              <a:off x="3470" y="3113"/>
              <a:ext cx="3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+10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4059" y="3113"/>
              <a:ext cx="3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solidFill>
                    <a:srgbClr val="000000"/>
                  </a:solidFill>
                </a:rPr>
                <a:t>+10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</p:grpSp>
      <p:pic>
        <p:nvPicPr>
          <p:cNvPr id="43" name="Picture 3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2" y="3588404"/>
            <a:ext cx="4257021" cy="31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00" y="3537539"/>
            <a:ext cx="3923762" cy="320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/>
          <p:nvPr/>
        </p:nvSpPr>
        <p:spPr>
          <a:xfrm>
            <a:off x="1368176" y="881527"/>
            <a:ext cx="7820811" cy="157396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sz="6000" dirty="0">
              <a:solidFill>
                <a:srgbClr val="CCFFFF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047" y="169646"/>
            <a:ext cx="11766177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Informal written methods</a:t>
            </a:r>
            <a:r>
              <a:rPr lang="en-GB" sz="2400" dirty="0">
                <a:solidFill>
                  <a:srgbClr val="0070C0"/>
                </a:solidFill>
              </a:rPr>
              <a:t>, first with whole numbers and decimals.    </a:t>
            </a:r>
          </a:p>
          <a:p>
            <a:pPr algn="ctr"/>
            <a:r>
              <a:rPr lang="en-GB" altLang="en-US" sz="2400" dirty="0">
                <a:solidFill>
                  <a:srgbClr val="000000"/>
                </a:solidFill>
              </a:rPr>
              <a:t>76 + 47      = </a:t>
            </a:r>
          </a:p>
          <a:p>
            <a:pPr algn="ctr"/>
            <a:r>
              <a:rPr lang="en-GB" altLang="en-US" sz="2400" dirty="0">
                <a:solidFill>
                  <a:srgbClr val="000000"/>
                </a:solidFill>
              </a:rPr>
              <a:t>76 + 40 +7 =</a:t>
            </a:r>
            <a:br>
              <a:rPr lang="en-GB" altLang="en-US" sz="2400" dirty="0">
                <a:solidFill>
                  <a:srgbClr val="000000"/>
                </a:solidFill>
              </a:rPr>
            </a:br>
            <a:r>
              <a:rPr lang="en-GB" altLang="en-US" sz="2400" dirty="0">
                <a:solidFill>
                  <a:srgbClr val="000000"/>
                </a:solidFill>
              </a:rPr>
              <a:t>       116 + 7       = </a:t>
            </a:r>
            <a:r>
              <a:rPr lang="en-GB" altLang="en-US" sz="2400" b="1" dirty="0">
                <a:solidFill>
                  <a:srgbClr val="000000"/>
                </a:solidFill>
              </a:rPr>
              <a:t>123</a:t>
            </a:r>
            <a:endParaRPr lang="en-US" altLang="en-US" sz="2800" b="1" dirty="0">
              <a:solidFill>
                <a:srgbClr val="00000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452628" indent="-3429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Formal written methods.</a:t>
            </a:r>
            <a:r>
              <a:rPr lang="en-GB" sz="2400" dirty="0">
                <a:solidFill>
                  <a:srgbClr val="0070C0"/>
                </a:solidFill>
              </a:rPr>
              <a:t>                                           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With </a:t>
            </a:r>
            <a:r>
              <a:rPr lang="en-GB" sz="2400" b="1" dirty="0">
                <a:solidFill>
                  <a:srgbClr val="0070C0"/>
                </a:solidFill>
              </a:rPr>
              <a:t>any</a:t>
            </a:r>
            <a:r>
              <a:rPr lang="en-GB" sz="2400" dirty="0">
                <a:solidFill>
                  <a:srgbClr val="0070C0"/>
                </a:solidFill>
              </a:rPr>
              <a:t> calculation, teach children to </a:t>
            </a:r>
            <a:r>
              <a:rPr lang="en-GB" sz="2400" b="1" dirty="0">
                <a:solidFill>
                  <a:srgbClr val="0070C0"/>
                </a:solidFill>
              </a:rPr>
              <a:t>consider first whether a mental method is appropriate and remembering to estimate first.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>
              <a:solidFill>
                <a:srgbClr val="CCFFFF"/>
              </a:solidFill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2076450" y="881527"/>
            <a:ext cx="1655763" cy="792163"/>
          </a:xfrm>
          <a:prstGeom prst="wedgeEllipseCallout">
            <a:avLst>
              <a:gd name="adj1" fmla="val -78190"/>
              <a:gd name="adj2" fmla="val 6523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 b="1" dirty="0">
                <a:solidFill>
                  <a:srgbClr val="000000"/>
                </a:solidFill>
              </a:rPr>
              <a:t>Remember to partition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9" name="Picture 28" descr="bk2_ch3_w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9631" r="71672" b="48654"/>
          <a:stretch>
            <a:fillRect/>
          </a:stretch>
        </p:blipFill>
        <p:spPr bwMode="auto">
          <a:xfrm>
            <a:off x="576014" y="1200992"/>
            <a:ext cx="7921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9560299" y="482974"/>
            <a:ext cx="2447925" cy="863600"/>
          </a:xfrm>
          <a:prstGeom prst="wedgeEllipseCallout">
            <a:avLst>
              <a:gd name="adj1" fmla="val -80611"/>
              <a:gd name="adj2" fmla="val 5055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 b="1" dirty="0">
                <a:solidFill>
                  <a:srgbClr val="000000"/>
                </a:solidFill>
              </a:rPr>
              <a:t>I must remember to add the least significant digit first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1" name="Picture 28" descr="bk2_ch3_w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9631" r="71672" b="48654"/>
          <a:stretch>
            <a:fillRect/>
          </a:stretch>
        </p:blipFill>
        <p:spPr bwMode="auto">
          <a:xfrm>
            <a:off x="7962932" y="1057557"/>
            <a:ext cx="7921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bk3_ch1_ve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5" y="3252787"/>
            <a:ext cx="19446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bk3_ch1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0"/>
          <a:stretch>
            <a:fillRect/>
          </a:stretch>
        </p:blipFill>
        <p:spPr bwMode="auto">
          <a:xfrm>
            <a:off x="8865850" y="2050110"/>
            <a:ext cx="10175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10093029" y="2050110"/>
            <a:ext cx="1512888" cy="19446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0173748" y="2455496"/>
            <a:ext cx="13668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000000"/>
                </a:solidFill>
              </a:rPr>
              <a:t>(8+3)</a:t>
            </a:r>
          </a:p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000000"/>
                </a:solidFill>
              </a:rPr>
              <a:t>(60+90)</a:t>
            </a:r>
          </a:p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000000"/>
                </a:solidFill>
              </a:rPr>
              <a:t>(300+400)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Subtraction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4" y="2743045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0070C0"/>
                </a:solidFill>
              </a:rPr>
              <a:t>Subtraction as taking away from a group: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0070C0"/>
                </a:solidFill>
              </a:rPr>
              <a:t>Subtracting by counting back and on: </a:t>
            </a:r>
            <a:r>
              <a:rPr lang="en-GB" altLang="en-US" sz="2000" dirty="0">
                <a:solidFill>
                  <a:srgbClr val="0070C0"/>
                </a:solidFill>
              </a:rPr>
              <a:t>children begin to use numbered lines to support their own calculations, initially counting back in ones before beginning to work more efficiently.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solidFill>
                <a:srgbClr val="0070C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solidFill>
                <a:srgbClr val="0070C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solidFill>
                <a:srgbClr val="0070C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solidFill>
                <a:srgbClr val="0070C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0070C0"/>
                </a:solidFill>
              </a:rPr>
              <a:t>Finding the difference by either counting on or back. </a:t>
            </a:r>
            <a:endParaRPr lang="en-GB" altLang="en-US" sz="20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  <a:defRPr/>
            </a:pPr>
            <a:endParaRPr lang="en-GB" altLang="en-US" sz="6000" dirty="0">
              <a:latin typeface="Arial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8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7" t="30035" r="19069" b="57713"/>
          <a:stretch>
            <a:fillRect/>
          </a:stretch>
        </p:blipFill>
        <p:spPr bwMode="auto">
          <a:xfrm>
            <a:off x="5120715" y="2646269"/>
            <a:ext cx="21526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7" t="42390" r="19069" b="49393"/>
          <a:stretch>
            <a:fillRect/>
          </a:stretch>
        </p:blipFill>
        <p:spPr bwMode="auto">
          <a:xfrm>
            <a:off x="7814143" y="2659044"/>
            <a:ext cx="2152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0" t="29388" r="19276" b="59566"/>
          <a:stretch>
            <a:fillRect/>
          </a:stretch>
        </p:blipFill>
        <p:spPr bwMode="auto">
          <a:xfrm>
            <a:off x="568325" y="4652495"/>
            <a:ext cx="31019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8" t="62387" r="29163" b="24879"/>
          <a:stretch>
            <a:fillRect/>
          </a:stretch>
        </p:blipFill>
        <p:spPr bwMode="auto">
          <a:xfrm>
            <a:off x="4332288" y="4394288"/>
            <a:ext cx="183991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3" t="74486" r="32555" b="12048"/>
          <a:stretch>
            <a:fillRect/>
          </a:stretch>
        </p:blipFill>
        <p:spPr bwMode="auto">
          <a:xfrm>
            <a:off x="6834188" y="4399886"/>
            <a:ext cx="16605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39354" r="13187" b="22733"/>
          <a:stretch>
            <a:fillRect/>
          </a:stretch>
        </p:blipFill>
        <p:spPr bwMode="auto">
          <a:xfrm>
            <a:off x="8826019" y="5194626"/>
            <a:ext cx="3330388" cy="127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20883" r="20360" b="60963"/>
          <a:stretch>
            <a:fillRect/>
          </a:stretch>
        </p:blipFill>
        <p:spPr bwMode="auto">
          <a:xfrm>
            <a:off x="495766" y="5955927"/>
            <a:ext cx="41068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Subtraction continued…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4" y="2233534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en-US" sz="2000" b="1" dirty="0">
                <a:solidFill>
                  <a:srgbClr val="0070C0"/>
                </a:solidFill>
              </a:rPr>
              <a:t>Subtracting TU – U and TU – TU: </a:t>
            </a:r>
            <a:r>
              <a:rPr lang="en-GB" altLang="en-US" sz="2000" dirty="0">
                <a:solidFill>
                  <a:srgbClr val="0070C0"/>
                </a:solidFill>
              </a:rPr>
              <a:t>use of an </a:t>
            </a:r>
            <a:r>
              <a:rPr lang="en-GB" altLang="en-US" sz="2000" b="1" dirty="0">
                <a:solidFill>
                  <a:srgbClr val="0070C0"/>
                </a:solidFill>
              </a:rPr>
              <a:t>unstructured number line</a:t>
            </a:r>
            <a:r>
              <a:rPr lang="en-GB" altLang="en-US" sz="2000" dirty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</a:rPr>
              <a:t>Use empty number lines to find the difference by bridging through multiples of ten.</a:t>
            </a:r>
          </a:p>
          <a:p>
            <a:pPr>
              <a:buClr>
                <a:schemeClr val="tx1"/>
              </a:buClr>
              <a:defRPr/>
            </a:pPr>
            <a:endParaRPr lang="en-GB" altLang="en-US" sz="6000" dirty="0">
              <a:latin typeface="Arial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 charset="0"/>
              </a:rPr>
              <a:t>Subtract by starting with the first number and partitioning the second, i.e.</a:t>
            </a:r>
          </a:p>
          <a:p>
            <a:pPr>
              <a:defRPr/>
            </a:pPr>
            <a:endParaRPr lang="en-GB" altLang="en-US" sz="2000" dirty="0">
              <a:solidFill>
                <a:srgbClr val="0070C0"/>
              </a:solidFill>
              <a:latin typeface="Arial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 charset="0"/>
              </a:rPr>
              <a:t>74 - 27</a:t>
            </a:r>
          </a:p>
          <a:p>
            <a:pPr>
              <a:defRPr/>
            </a:pPr>
            <a:endParaRPr lang="en-GB" altLang="en-US" sz="2000" dirty="0">
              <a:solidFill>
                <a:srgbClr val="0070C0"/>
              </a:solidFill>
              <a:latin typeface="Arial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 charset="0"/>
              </a:rPr>
              <a:t>74 – 20 = 54</a:t>
            </a:r>
          </a:p>
          <a:p>
            <a:pPr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 charset="0"/>
              </a:rPr>
              <a:t>54 –   4 = 50</a:t>
            </a:r>
          </a:p>
          <a:p>
            <a:pPr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 charset="0"/>
              </a:rPr>
              <a:t>50 –   3 = 47</a:t>
            </a: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15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" y="3372942"/>
            <a:ext cx="3743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Subtraction continued…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4" y="2308484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000" b="1" dirty="0">
                <a:solidFill>
                  <a:srgbClr val="0070C0"/>
                </a:solidFill>
              </a:rPr>
              <a:t>First stage of column method, including expanded method:</a:t>
            </a:r>
          </a:p>
          <a:p>
            <a:pPr>
              <a:buClr>
                <a:schemeClr val="tx1"/>
              </a:buClr>
            </a:pPr>
            <a:r>
              <a:rPr lang="en-GB" altLang="en-US" sz="2000" dirty="0">
                <a:solidFill>
                  <a:srgbClr val="0070C0"/>
                </a:solidFill>
              </a:rPr>
              <a:t>•Written recording should follow teacher modelling around the size of numbers and place value using a variety of concrete materials, e.g. straws, Dienes and place-value cards.</a:t>
            </a: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44783" r="70477" b="42725"/>
          <a:stretch>
            <a:fillRect/>
          </a:stretch>
        </p:blipFill>
        <p:spPr bwMode="auto">
          <a:xfrm>
            <a:off x="468313" y="3447892"/>
            <a:ext cx="217646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7" t="45616" r="25012" b="45616"/>
          <a:stretch>
            <a:fillRect/>
          </a:stretch>
        </p:blipFill>
        <p:spPr bwMode="auto">
          <a:xfrm>
            <a:off x="5085790" y="3860643"/>
            <a:ext cx="588803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58154" r="11890" b="15915"/>
          <a:stretch>
            <a:fillRect/>
          </a:stretch>
        </p:blipFill>
        <p:spPr bwMode="auto">
          <a:xfrm>
            <a:off x="1347213" y="4794430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54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Bledlow Ridge School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5" y="2573232"/>
            <a:ext cx="117191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Maths Calculation Workshop for Parents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185595" y="4396959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 21st November 2019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10" name="Picture 8" descr="MCj013027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38" y="3410744"/>
            <a:ext cx="331311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4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Multiplication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4" y="2308484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Tx/>
              <a:buAutoNum type="arabicPeriod"/>
              <a:defRPr/>
            </a:pPr>
            <a:r>
              <a:rPr lang="en-GB" altLang="en-US" sz="2000" b="1" dirty="0">
                <a:solidFill>
                  <a:srgbClr val="0070C0"/>
                </a:solidFill>
              </a:rPr>
              <a:t>Developing early conceptual understanding of multiplication: practical multiplication</a:t>
            </a:r>
            <a:r>
              <a:rPr lang="en-GB" altLang="en-US" sz="2000" dirty="0">
                <a:solidFill>
                  <a:srgbClr val="0070C0"/>
                </a:solidFill>
              </a:rPr>
              <a:t> -  2 x 4       2 lots of 4.        </a:t>
            </a: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0070C0"/>
                </a:solidFill>
              </a:rPr>
              <a:t>2. </a:t>
            </a:r>
            <a:r>
              <a:rPr lang="en-GB" altLang="en-US" sz="2000" b="1" dirty="0">
                <a:solidFill>
                  <a:srgbClr val="0070C0"/>
                </a:solidFill>
              </a:rPr>
              <a:t>Understanding multiplication as repeated addition: </a:t>
            </a:r>
            <a:r>
              <a:rPr lang="en-US" altLang="en-US" sz="2000" b="1" dirty="0">
                <a:solidFill>
                  <a:srgbClr val="0070C0"/>
                </a:solidFill>
              </a:rPr>
              <a:t>use of arrays and number lines.     4 x 5</a:t>
            </a:r>
          </a:p>
          <a:p>
            <a:pPr>
              <a:defRPr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en-US" sz="2000" b="1" dirty="0">
                <a:solidFill>
                  <a:srgbClr val="0070C0"/>
                </a:solidFill>
              </a:rPr>
              <a:t>                                         </a:t>
            </a:r>
          </a:p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0070C0"/>
                </a:solidFill>
              </a:rPr>
              <a:t>Number lines:</a:t>
            </a:r>
          </a:p>
          <a:p>
            <a:pPr>
              <a:defRPr/>
            </a:pPr>
            <a:r>
              <a:rPr lang="en-GB" altLang="en-US" sz="2000" dirty="0">
                <a:solidFill>
                  <a:srgbClr val="0070C0"/>
                </a:solidFill>
              </a:rPr>
              <a:t>6 X 4 = 24</a:t>
            </a:r>
          </a:p>
          <a:p>
            <a:pPr>
              <a:defRPr/>
            </a:pPr>
            <a:r>
              <a:rPr lang="en-GB" altLang="en-US" sz="2000" dirty="0">
                <a:solidFill>
                  <a:srgbClr val="0070C0"/>
                </a:solidFill>
              </a:rPr>
              <a:t>So: ‘Six taken four times”</a:t>
            </a: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>
            <a:off x="540497" y="2777447"/>
            <a:ext cx="1079500" cy="10080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770591" y="3013822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" name="Oval 62"/>
          <p:cNvSpPr>
            <a:spLocks noChangeArrowheads="1"/>
          </p:cNvSpPr>
          <p:nvPr/>
        </p:nvSpPr>
        <p:spPr bwMode="auto">
          <a:xfrm>
            <a:off x="1195294" y="3015711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Oval 62"/>
          <p:cNvSpPr>
            <a:spLocks noChangeArrowheads="1"/>
          </p:cNvSpPr>
          <p:nvPr/>
        </p:nvSpPr>
        <p:spPr bwMode="auto">
          <a:xfrm>
            <a:off x="842822" y="3335807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" name="Oval 62"/>
          <p:cNvSpPr>
            <a:spLocks noChangeArrowheads="1"/>
          </p:cNvSpPr>
          <p:nvPr/>
        </p:nvSpPr>
        <p:spPr bwMode="auto">
          <a:xfrm>
            <a:off x="1145147" y="3395689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" name="Oval 58"/>
          <p:cNvSpPr>
            <a:spLocks noChangeArrowheads="1"/>
          </p:cNvSpPr>
          <p:nvPr/>
        </p:nvSpPr>
        <p:spPr bwMode="auto">
          <a:xfrm>
            <a:off x="2085554" y="2827662"/>
            <a:ext cx="1079500" cy="10080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2572413" y="3013821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9" name="Oval 62"/>
          <p:cNvSpPr>
            <a:spLocks noChangeArrowheads="1"/>
          </p:cNvSpPr>
          <p:nvPr/>
        </p:nvSpPr>
        <p:spPr bwMode="auto">
          <a:xfrm>
            <a:off x="2663622" y="3361384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2397777" y="3171918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2994957" y="3251226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22" name="Group 112"/>
          <p:cNvGrpSpPr>
            <a:grpSpLocks/>
          </p:cNvGrpSpPr>
          <p:nvPr/>
        </p:nvGrpSpPr>
        <p:grpSpPr bwMode="auto">
          <a:xfrm flipV="1">
            <a:off x="5591175" y="3001933"/>
            <a:ext cx="1009650" cy="359451"/>
            <a:chOff x="3061" y="1071"/>
            <a:chExt cx="636" cy="227"/>
          </a:xfrm>
        </p:grpSpPr>
        <p:sp>
          <p:nvSpPr>
            <p:cNvPr id="23" name="Oval 69"/>
            <p:cNvSpPr>
              <a:spLocks noChangeArrowheads="1"/>
            </p:cNvSpPr>
            <p:nvPr/>
          </p:nvSpPr>
          <p:spPr bwMode="auto">
            <a:xfrm>
              <a:off x="3061" y="1071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4" name="Oval 70"/>
            <p:cNvSpPr>
              <a:spLocks noChangeArrowheads="1"/>
            </p:cNvSpPr>
            <p:nvPr/>
          </p:nvSpPr>
          <p:spPr bwMode="auto">
            <a:xfrm>
              <a:off x="3243" y="1071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5" name="Oval 71"/>
            <p:cNvSpPr>
              <a:spLocks noChangeArrowheads="1"/>
            </p:cNvSpPr>
            <p:nvPr/>
          </p:nvSpPr>
          <p:spPr bwMode="auto">
            <a:xfrm>
              <a:off x="3424" y="1071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auto">
            <a:xfrm>
              <a:off x="3606" y="1071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7" name="Oval 73"/>
            <p:cNvSpPr>
              <a:spLocks noChangeArrowheads="1"/>
            </p:cNvSpPr>
            <p:nvPr/>
          </p:nvSpPr>
          <p:spPr bwMode="auto">
            <a:xfrm>
              <a:off x="3061" y="1207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" name="Oval 74"/>
            <p:cNvSpPr>
              <a:spLocks noChangeArrowheads="1"/>
            </p:cNvSpPr>
            <p:nvPr/>
          </p:nvSpPr>
          <p:spPr bwMode="auto">
            <a:xfrm>
              <a:off x="3243" y="1207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" name="Oval 75"/>
            <p:cNvSpPr>
              <a:spLocks noChangeArrowheads="1"/>
            </p:cNvSpPr>
            <p:nvPr/>
          </p:nvSpPr>
          <p:spPr bwMode="auto">
            <a:xfrm>
              <a:off x="3424" y="1207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Oval 76"/>
            <p:cNvSpPr>
              <a:spLocks noChangeArrowheads="1"/>
            </p:cNvSpPr>
            <p:nvPr/>
          </p:nvSpPr>
          <p:spPr bwMode="auto">
            <a:xfrm>
              <a:off x="3606" y="1207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pic>
        <p:nvPicPr>
          <p:cNvPr id="31" name="Picture 52" descr="C:\Users\nathan.crook\AppData\Local\Microsoft\Windows\Temporary Internet Files\Content.IE5\ZLFQVPZI\MC90029794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06" y="2889365"/>
            <a:ext cx="3429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2" descr="C:\Users\nathan.crook\AppData\Local\Microsoft\Windows\Temporary Internet Files\Content.IE5\ZLFQVPZI\MC90029794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27" y="2904289"/>
            <a:ext cx="3429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70602" r="38448" b="19432"/>
          <a:stretch>
            <a:fillRect/>
          </a:stretch>
        </p:blipFill>
        <p:spPr bwMode="auto">
          <a:xfrm>
            <a:off x="9109832" y="2980139"/>
            <a:ext cx="26003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09"/>
          <p:cNvGrpSpPr>
            <a:grpSpLocks/>
          </p:cNvGrpSpPr>
          <p:nvPr/>
        </p:nvGrpSpPr>
        <p:grpSpPr bwMode="auto">
          <a:xfrm>
            <a:off x="540497" y="4254472"/>
            <a:ext cx="1295400" cy="792162"/>
            <a:chOff x="476" y="2296"/>
            <a:chExt cx="817" cy="499"/>
          </a:xfrm>
        </p:grpSpPr>
        <p:grpSp>
          <p:nvGrpSpPr>
            <p:cNvPr id="35" name="Group 90"/>
            <p:cNvGrpSpPr>
              <a:grpSpLocks/>
            </p:cNvGrpSpPr>
            <p:nvPr/>
          </p:nvGrpSpPr>
          <p:grpSpPr bwMode="auto">
            <a:xfrm>
              <a:off x="476" y="2296"/>
              <a:ext cx="635" cy="91"/>
              <a:chOff x="476" y="2296"/>
              <a:chExt cx="635" cy="91"/>
            </a:xfrm>
          </p:grpSpPr>
          <p:sp>
            <p:nvSpPr>
              <p:cNvPr id="55" name="Oval 77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6" name="Oval 78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7" name="Oval 79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8" name="Oval 80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36" name="Oval 81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37" name="Group 91"/>
            <p:cNvGrpSpPr>
              <a:grpSpLocks/>
            </p:cNvGrpSpPr>
            <p:nvPr/>
          </p:nvGrpSpPr>
          <p:grpSpPr bwMode="auto">
            <a:xfrm>
              <a:off x="476" y="2432"/>
              <a:ext cx="635" cy="91"/>
              <a:chOff x="476" y="2296"/>
              <a:chExt cx="635" cy="91"/>
            </a:xfrm>
          </p:grpSpPr>
          <p:sp>
            <p:nvSpPr>
              <p:cNvPr id="51" name="Oval 92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2" name="Oval 93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3" name="Oval 94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4" name="Oval 95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38" name="Group 96"/>
            <p:cNvGrpSpPr>
              <a:grpSpLocks/>
            </p:cNvGrpSpPr>
            <p:nvPr/>
          </p:nvGrpSpPr>
          <p:grpSpPr bwMode="auto">
            <a:xfrm>
              <a:off x="476" y="2568"/>
              <a:ext cx="635" cy="91"/>
              <a:chOff x="476" y="2296"/>
              <a:chExt cx="635" cy="91"/>
            </a:xfrm>
          </p:grpSpPr>
          <p:sp>
            <p:nvSpPr>
              <p:cNvPr id="47" name="Oval 97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8" name="Oval 98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9" name="Oval 99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0" name="Oval 100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39" name="Group 101"/>
            <p:cNvGrpSpPr>
              <a:grpSpLocks/>
            </p:cNvGrpSpPr>
            <p:nvPr/>
          </p:nvGrpSpPr>
          <p:grpSpPr bwMode="auto">
            <a:xfrm>
              <a:off x="476" y="2704"/>
              <a:ext cx="635" cy="91"/>
              <a:chOff x="476" y="2296"/>
              <a:chExt cx="635" cy="91"/>
            </a:xfrm>
          </p:grpSpPr>
          <p:sp>
            <p:nvSpPr>
              <p:cNvPr id="43" name="Oval 102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4" name="Oval 103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" name="Oval 104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" name="Oval 105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40" name="Oval 106"/>
            <p:cNvSpPr>
              <a:spLocks noChangeArrowheads="1"/>
            </p:cNvSpPr>
            <p:nvPr/>
          </p:nvSpPr>
          <p:spPr bwMode="auto">
            <a:xfrm>
              <a:off x="1202" y="2432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" name="Oval 107"/>
            <p:cNvSpPr>
              <a:spLocks noChangeArrowheads="1"/>
            </p:cNvSpPr>
            <p:nvPr/>
          </p:nvSpPr>
          <p:spPr bwMode="auto">
            <a:xfrm>
              <a:off x="1202" y="2568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" name="Oval 108"/>
            <p:cNvSpPr>
              <a:spLocks noChangeArrowheads="1"/>
            </p:cNvSpPr>
            <p:nvPr/>
          </p:nvSpPr>
          <p:spPr bwMode="auto">
            <a:xfrm>
              <a:off x="1202" y="2704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9" name="Group 109"/>
          <p:cNvGrpSpPr>
            <a:grpSpLocks/>
          </p:cNvGrpSpPr>
          <p:nvPr/>
        </p:nvGrpSpPr>
        <p:grpSpPr bwMode="auto">
          <a:xfrm rot="5400000">
            <a:off x="3240086" y="4587907"/>
            <a:ext cx="1296987" cy="792163"/>
            <a:chOff x="476" y="2296"/>
            <a:chExt cx="817" cy="499"/>
          </a:xfrm>
        </p:grpSpPr>
        <p:grpSp>
          <p:nvGrpSpPr>
            <p:cNvPr id="60" name="Group 90"/>
            <p:cNvGrpSpPr>
              <a:grpSpLocks/>
            </p:cNvGrpSpPr>
            <p:nvPr/>
          </p:nvGrpSpPr>
          <p:grpSpPr bwMode="auto">
            <a:xfrm>
              <a:off x="476" y="2296"/>
              <a:ext cx="635" cy="91"/>
              <a:chOff x="476" y="2296"/>
              <a:chExt cx="635" cy="91"/>
            </a:xfrm>
          </p:grpSpPr>
          <p:sp>
            <p:nvSpPr>
              <p:cNvPr id="80" name="Oval 77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1" name="Oval 78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2" name="Oval 79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3" name="Oval 80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61" name="Oval 81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62" name="Group 91"/>
            <p:cNvGrpSpPr>
              <a:grpSpLocks/>
            </p:cNvGrpSpPr>
            <p:nvPr/>
          </p:nvGrpSpPr>
          <p:grpSpPr bwMode="auto">
            <a:xfrm>
              <a:off x="476" y="2432"/>
              <a:ext cx="635" cy="91"/>
              <a:chOff x="476" y="2296"/>
              <a:chExt cx="635" cy="91"/>
            </a:xfrm>
          </p:grpSpPr>
          <p:sp>
            <p:nvSpPr>
              <p:cNvPr id="76" name="Oval 92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" name="Oval 93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" name="Oval 94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9" name="Oval 95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63" name="Group 96"/>
            <p:cNvGrpSpPr>
              <a:grpSpLocks/>
            </p:cNvGrpSpPr>
            <p:nvPr/>
          </p:nvGrpSpPr>
          <p:grpSpPr bwMode="auto">
            <a:xfrm>
              <a:off x="476" y="2568"/>
              <a:ext cx="635" cy="91"/>
              <a:chOff x="476" y="2296"/>
              <a:chExt cx="635" cy="91"/>
            </a:xfrm>
          </p:grpSpPr>
          <p:sp>
            <p:nvSpPr>
              <p:cNvPr id="72" name="Oval 97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" name="Oval 98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" name="Oval 99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" name="Oval 100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64" name="Group 101"/>
            <p:cNvGrpSpPr>
              <a:grpSpLocks/>
            </p:cNvGrpSpPr>
            <p:nvPr/>
          </p:nvGrpSpPr>
          <p:grpSpPr bwMode="auto">
            <a:xfrm>
              <a:off x="476" y="2704"/>
              <a:ext cx="635" cy="91"/>
              <a:chOff x="476" y="2296"/>
              <a:chExt cx="635" cy="91"/>
            </a:xfrm>
          </p:grpSpPr>
          <p:sp>
            <p:nvSpPr>
              <p:cNvPr id="68" name="Oval 102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9" name="Oval 103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" name="Oval 104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" name="Oval 105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65" name="Oval 106"/>
            <p:cNvSpPr>
              <a:spLocks noChangeArrowheads="1"/>
            </p:cNvSpPr>
            <p:nvPr/>
          </p:nvSpPr>
          <p:spPr bwMode="auto">
            <a:xfrm>
              <a:off x="1202" y="2432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6" name="Oval 107"/>
            <p:cNvSpPr>
              <a:spLocks noChangeArrowheads="1"/>
            </p:cNvSpPr>
            <p:nvPr/>
          </p:nvSpPr>
          <p:spPr bwMode="auto">
            <a:xfrm>
              <a:off x="1202" y="2568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7" name="Oval 108"/>
            <p:cNvSpPr>
              <a:spLocks noChangeArrowheads="1"/>
            </p:cNvSpPr>
            <p:nvPr/>
          </p:nvSpPr>
          <p:spPr bwMode="auto">
            <a:xfrm>
              <a:off x="1202" y="2704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pic>
        <p:nvPicPr>
          <p:cNvPr id="84" name="Picture 50" descr="https://encrypted-tbn3.gstatic.com/images?q=tbn:ANd9GcRw3RDCIou7hq-nqrPH1EeR3EAkDbXmsIlcfXghzluBDh4LrVhJ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5826" r="7059" b="17038"/>
          <a:stretch>
            <a:fillRect/>
          </a:stretch>
        </p:blipFill>
        <p:spPr bwMode="auto">
          <a:xfrm>
            <a:off x="6830346" y="4311420"/>
            <a:ext cx="1382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53084" r="17664" b="24799"/>
          <a:stretch>
            <a:fillRect/>
          </a:stretch>
        </p:blipFill>
        <p:spPr bwMode="auto">
          <a:xfrm>
            <a:off x="5835968" y="5056220"/>
            <a:ext cx="50196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5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Multiplication - arrays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47" y="1938763"/>
            <a:ext cx="3716015" cy="2787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78" y="4624197"/>
            <a:ext cx="2901717" cy="2233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7" y="2370271"/>
            <a:ext cx="3140671" cy="2355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09" y="4862512"/>
            <a:ext cx="3169227" cy="1797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45" y="1961919"/>
            <a:ext cx="4804141" cy="36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Multiplication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3</a:t>
            </a:r>
            <a:r>
              <a:rPr lang="en-US" altLang="en-US" sz="2000" b="1" dirty="0">
                <a:solidFill>
                  <a:srgbClr val="0070C0"/>
                </a:solidFill>
              </a:rPr>
              <a:t>.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GB" altLang="en-US" sz="2000" b="1" dirty="0">
                <a:solidFill>
                  <a:srgbClr val="0070C0"/>
                </a:solidFill>
              </a:rPr>
              <a:t>Relate multiplying a 2-digit by 1-digit number using repeated addition and arrays to represent</a:t>
            </a:r>
            <a:endParaRPr lang="en-GB" altLang="en-US" sz="2000" dirty="0">
              <a:solidFill>
                <a:srgbClr val="0070C0"/>
              </a:solidFill>
            </a:endParaRPr>
          </a:p>
          <a:p>
            <a:endParaRPr lang="en-GB" altLang="en-US" sz="2000" dirty="0">
              <a:solidFill>
                <a:srgbClr val="0070C0"/>
              </a:solidFill>
            </a:endParaRPr>
          </a:p>
          <a:p>
            <a:endParaRPr lang="en-GB" altLang="en-US" sz="2000" dirty="0">
              <a:solidFill>
                <a:srgbClr val="0070C0"/>
              </a:solidFill>
            </a:endParaRPr>
          </a:p>
          <a:p>
            <a:endParaRPr lang="en-GB" altLang="en-US" sz="2000" dirty="0">
              <a:solidFill>
                <a:srgbClr val="0070C0"/>
              </a:solidFill>
            </a:endParaRPr>
          </a:p>
          <a:p>
            <a:endParaRPr lang="en-GB" altLang="en-US" sz="2000" dirty="0">
              <a:solidFill>
                <a:srgbClr val="0070C0"/>
              </a:solidFill>
            </a:endParaRPr>
          </a:p>
          <a:p>
            <a:endParaRPr lang="en-GB" altLang="en-US" sz="2000" b="1" dirty="0">
              <a:solidFill>
                <a:srgbClr val="0070C0"/>
              </a:solidFill>
            </a:endParaRPr>
          </a:p>
          <a:p>
            <a:endParaRPr lang="en-GB" altLang="en-US" sz="2000" b="1" dirty="0">
              <a:solidFill>
                <a:srgbClr val="0070C0"/>
              </a:solidFill>
            </a:endParaRPr>
          </a:p>
          <a:p>
            <a:endParaRPr lang="en-GB" altLang="en-US" sz="2000" b="1" dirty="0">
              <a:solidFill>
                <a:srgbClr val="0070C0"/>
              </a:solidFill>
            </a:endParaRPr>
          </a:p>
          <a:p>
            <a:r>
              <a:rPr lang="en-GB" altLang="en-US" sz="2000" b="1" dirty="0">
                <a:solidFill>
                  <a:srgbClr val="0070C0"/>
                </a:solidFill>
              </a:rPr>
              <a:t>4. Relate multiplying a 3/2-digit by 1-digit number with arrays towards </a:t>
            </a:r>
          </a:p>
          <a:p>
            <a:r>
              <a:rPr lang="en-GB" altLang="en-US" sz="2000" b="1" dirty="0">
                <a:solidFill>
                  <a:srgbClr val="0070C0"/>
                </a:solidFill>
              </a:rPr>
              <a:t>using long/short multiplication    </a:t>
            </a:r>
            <a:r>
              <a:rPr lang="en-GB" altLang="en-US" sz="6000" b="1" dirty="0">
                <a:latin typeface="Arial" panose="020B0604020202020204" pitchFamily="34" charset="0"/>
              </a:rPr>
              <a:t/>
            </a:r>
            <a:br>
              <a:rPr lang="en-GB" altLang="en-US" sz="6000" b="1" dirty="0">
                <a:latin typeface="Arial" panose="020B0604020202020204" pitchFamily="34" charset="0"/>
              </a:rPr>
            </a:br>
            <a:endParaRPr lang="en-GB" altLang="en-US" sz="6000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569850" y="310106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8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30556" r="11984" b="52171"/>
          <a:stretch>
            <a:fillRect/>
          </a:stretch>
        </p:blipFill>
        <p:spPr bwMode="auto">
          <a:xfrm>
            <a:off x="227964" y="2882330"/>
            <a:ext cx="4191012" cy="15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48094" r="11984" b="30678"/>
          <a:stretch>
            <a:fillRect/>
          </a:stretch>
        </p:blipFill>
        <p:spPr bwMode="auto">
          <a:xfrm>
            <a:off x="4716072" y="2882330"/>
            <a:ext cx="3324225" cy="16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5" t="28522" r="12296" b="34573"/>
          <a:stretch>
            <a:fillRect/>
          </a:stretch>
        </p:blipFill>
        <p:spPr bwMode="auto">
          <a:xfrm>
            <a:off x="8337393" y="4064000"/>
            <a:ext cx="33972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6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Multiplication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569850" y="310106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965" y="2840085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5. </a:t>
            </a:r>
            <a:r>
              <a:rPr lang="en-GB" altLang="en-US" b="1" dirty="0">
                <a:solidFill>
                  <a:srgbClr val="0070C0"/>
                </a:solidFill>
              </a:rPr>
              <a:t>Relate multiplying a 4/3/2-digit by 1/2-digit number with grid to using long multiplication.</a:t>
            </a:r>
            <a:br>
              <a:rPr lang="en-GB" altLang="en-US" b="1" dirty="0">
                <a:solidFill>
                  <a:srgbClr val="0070C0"/>
                </a:solidFill>
              </a:rPr>
            </a:br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r>
              <a:rPr lang="en-GB" altLang="en-US" b="1" dirty="0">
                <a:solidFill>
                  <a:srgbClr val="0070C0"/>
                </a:solidFill>
              </a:rPr>
              <a:t>      </a:t>
            </a:r>
          </a:p>
          <a:p>
            <a:endParaRPr lang="en-GB" altLang="en-US" b="1" dirty="0">
              <a:solidFill>
                <a:srgbClr val="0070C0"/>
              </a:solidFill>
            </a:endParaRPr>
          </a:p>
          <a:p>
            <a:endParaRPr lang="en-GB" altLang="en-US" b="1" dirty="0">
              <a:solidFill>
                <a:srgbClr val="0070C0"/>
              </a:solidFill>
            </a:endParaRPr>
          </a:p>
          <a:p>
            <a:r>
              <a:rPr lang="en-GB" altLang="en-US" b="1" dirty="0">
                <a:solidFill>
                  <a:srgbClr val="0070C0"/>
                </a:solidFill>
              </a:rPr>
              <a:t>                  </a:t>
            </a:r>
          </a:p>
          <a:p>
            <a:endParaRPr lang="en-GB" altLang="en-US" b="1" dirty="0">
              <a:solidFill>
                <a:srgbClr val="0070C0"/>
              </a:solidFill>
            </a:endParaRPr>
          </a:p>
          <a:p>
            <a:endParaRPr lang="en-GB" altLang="en-US" b="1" dirty="0">
              <a:solidFill>
                <a:srgbClr val="0070C0"/>
              </a:solidFill>
            </a:endParaRPr>
          </a:p>
          <a:p>
            <a:endParaRPr lang="en-GB" altLang="en-US" b="1" dirty="0">
              <a:solidFill>
                <a:srgbClr val="0070C0"/>
              </a:solidFill>
            </a:endParaRPr>
          </a:p>
          <a:p>
            <a:endParaRPr lang="en-GB" altLang="en-US" b="1" dirty="0">
              <a:solidFill>
                <a:srgbClr val="0070C0"/>
              </a:solidFill>
            </a:endParaRPr>
          </a:p>
          <a:p>
            <a:endParaRPr lang="en-GB" altLang="en-US" b="1" dirty="0">
              <a:solidFill>
                <a:srgbClr val="0070C0"/>
              </a:solidFill>
            </a:endParaRPr>
          </a:p>
          <a:p>
            <a:r>
              <a:rPr lang="en-GB" altLang="en-US" b="1" dirty="0">
                <a:solidFill>
                  <a:srgbClr val="0070C0"/>
                </a:solidFill>
              </a:rPr>
              <a:t>6. Relate multiplying a 4/3/2-digit by 1/2-digit number with grid to using short multiplication.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66" y="3301245"/>
            <a:ext cx="3311123" cy="26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0" t="37500" r="15308" b="35318"/>
          <a:stretch>
            <a:fillRect/>
          </a:stretch>
        </p:blipFill>
        <p:spPr bwMode="auto">
          <a:xfrm>
            <a:off x="8937050" y="3633295"/>
            <a:ext cx="3108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33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58"/>
          <p:cNvSpPr>
            <a:spLocks noChangeArrowheads="1"/>
          </p:cNvSpPr>
          <p:nvPr/>
        </p:nvSpPr>
        <p:spPr bwMode="auto">
          <a:xfrm>
            <a:off x="706250" y="4579462"/>
            <a:ext cx="863600" cy="7921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>
            <a:off x="9663617" y="2395987"/>
            <a:ext cx="863600" cy="7921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Division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569850" y="310106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en-GB" altLang="en-US" b="1" dirty="0">
                <a:latin typeface="Arial" panose="020B0604020202020204" pitchFamily="34" charset="0"/>
              </a:rPr>
              <a:t>Sharing or Grouping</a:t>
            </a:r>
            <a:r>
              <a:rPr lang="en-GB" altLang="en-US" dirty="0">
                <a:latin typeface="Arial" panose="020B0604020202020204" pitchFamily="34" charset="0"/>
              </a:rPr>
              <a:t> – Division is initially represented pictorially.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                                        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 6 sweets </a:t>
            </a:r>
            <a:r>
              <a:rPr lang="en-GB" altLang="en-US" b="1" dirty="0">
                <a:latin typeface="Arial" panose="020B0604020202020204" pitchFamily="34" charset="0"/>
              </a:rPr>
              <a:t>shared</a:t>
            </a:r>
            <a:r>
              <a:rPr lang="en-GB" altLang="en-US" dirty="0">
                <a:latin typeface="Arial" panose="020B0604020202020204" pitchFamily="34" charset="0"/>
              </a:rPr>
              <a:t> between 2 people. How many each?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There are 6 people in a room. Put them into </a:t>
            </a:r>
            <a:r>
              <a:rPr lang="en-GB" altLang="en-US" b="1" dirty="0">
                <a:latin typeface="Arial" panose="020B0604020202020204" pitchFamily="34" charset="0"/>
              </a:rPr>
              <a:t>groups</a:t>
            </a:r>
            <a:r>
              <a:rPr lang="en-GB" altLang="en-US" dirty="0">
                <a:latin typeface="Arial" panose="020B0604020202020204" pitchFamily="34" charset="0"/>
              </a:rPr>
              <a:t> of 2.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How many groups can you make? </a:t>
            </a:r>
          </a:p>
          <a:p>
            <a:pPr>
              <a:buFontTx/>
              <a:buAutoNum type="arabicPeriod"/>
            </a:pPr>
            <a:endParaRPr lang="en-GB" altLang="en-US" dirty="0">
              <a:latin typeface="Arial" panose="020B0604020202020204" pitchFamily="34" charset="0"/>
            </a:endParaRPr>
          </a:p>
          <a:p>
            <a:endParaRPr lang="en-US" altLang="en-US" b="1" dirty="0">
              <a:solidFill>
                <a:srgbClr val="CCFFFF"/>
              </a:solidFill>
              <a:latin typeface="Arial" panose="020B0604020202020204" pitchFamily="34" charset="0"/>
            </a:endParaRPr>
          </a:p>
          <a:p>
            <a:endParaRPr lang="en-US" altLang="en-US" b="1" dirty="0">
              <a:solidFill>
                <a:srgbClr val="CCFFFF"/>
              </a:solidFill>
              <a:latin typeface="Arial" panose="020B0604020202020204" pitchFamily="34" charset="0"/>
            </a:endParaRPr>
          </a:p>
          <a:p>
            <a:endParaRPr lang="en-US" altLang="en-US" b="1" dirty="0">
              <a:solidFill>
                <a:srgbClr val="CCFFFF"/>
              </a:solidFill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2. Using a number line and arrays to</a:t>
            </a:r>
          </a:p>
          <a:p>
            <a:r>
              <a:rPr lang="en-US" altLang="en-US" b="1" dirty="0">
                <a:latin typeface="Arial" panose="020B0604020202020204" pitchFamily="34" charset="0"/>
              </a:rPr>
              <a:t> show division.       </a:t>
            </a:r>
          </a:p>
          <a:p>
            <a:endParaRPr lang="en-US" altLang="en-US" b="1" dirty="0">
              <a:solidFill>
                <a:srgbClr val="CCFFFF"/>
              </a:solidFill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7599456" y="2520606"/>
            <a:ext cx="1944688" cy="504825"/>
            <a:chOff x="340" y="663"/>
            <a:chExt cx="1225" cy="318"/>
          </a:xfrm>
        </p:grpSpPr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340" y="663"/>
              <a:ext cx="1225" cy="3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" name="Text Box 68"/>
            <p:cNvSpPr txBox="1">
              <a:spLocks noChangeArrowheads="1"/>
            </p:cNvSpPr>
            <p:nvPr/>
          </p:nvSpPr>
          <p:spPr bwMode="auto">
            <a:xfrm>
              <a:off x="385" y="709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 dirty="0">
                  <a:solidFill>
                    <a:srgbClr val="000000"/>
                  </a:solidFill>
                </a:rPr>
                <a:t>     6 </a:t>
              </a:r>
              <a:r>
                <a:rPr lang="en-GB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</a:t>
              </a:r>
              <a:r>
                <a:rPr lang="en-GB" altLang="en-US" sz="2000" b="1" dirty="0">
                  <a:solidFill>
                    <a:srgbClr val="000000"/>
                  </a:solidFill>
                </a:rPr>
                <a:t>2 = 3</a:t>
              </a:r>
              <a:endParaRPr lang="en-US" alt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Oval 63"/>
          <p:cNvSpPr>
            <a:spLocks noChangeArrowheads="1"/>
          </p:cNvSpPr>
          <p:nvPr/>
        </p:nvSpPr>
        <p:spPr bwMode="auto">
          <a:xfrm>
            <a:off x="10737234" y="2376937"/>
            <a:ext cx="863600" cy="7921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Oval 64"/>
          <p:cNvSpPr>
            <a:spLocks noChangeArrowheads="1"/>
          </p:cNvSpPr>
          <p:nvPr/>
        </p:nvSpPr>
        <p:spPr bwMode="auto">
          <a:xfrm>
            <a:off x="11089767" y="2554597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9969397" y="2542666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" name="Oval 64"/>
          <p:cNvSpPr>
            <a:spLocks noChangeArrowheads="1"/>
          </p:cNvSpPr>
          <p:nvPr/>
        </p:nvSpPr>
        <p:spPr bwMode="auto">
          <a:xfrm>
            <a:off x="10231279" y="2611445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" name="Oval 64"/>
          <p:cNvSpPr>
            <a:spLocks noChangeArrowheads="1"/>
          </p:cNvSpPr>
          <p:nvPr/>
        </p:nvSpPr>
        <p:spPr bwMode="auto">
          <a:xfrm>
            <a:off x="10073837" y="2821866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" name="Oval 64"/>
          <p:cNvSpPr>
            <a:spLocks noChangeArrowheads="1"/>
          </p:cNvSpPr>
          <p:nvPr/>
        </p:nvSpPr>
        <p:spPr bwMode="auto">
          <a:xfrm>
            <a:off x="11242167" y="2706997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" name="Oval 64"/>
          <p:cNvSpPr>
            <a:spLocks noChangeArrowheads="1"/>
          </p:cNvSpPr>
          <p:nvPr/>
        </p:nvSpPr>
        <p:spPr bwMode="auto">
          <a:xfrm>
            <a:off x="10992697" y="2761566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3" name="Oval 58"/>
          <p:cNvSpPr>
            <a:spLocks noChangeArrowheads="1"/>
          </p:cNvSpPr>
          <p:nvPr/>
        </p:nvSpPr>
        <p:spPr bwMode="auto">
          <a:xfrm>
            <a:off x="1916215" y="4617052"/>
            <a:ext cx="863600" cy="7921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" name="Oval 58"/>
          <p:cNvSpPr>
            <a:spLocks noChangeArrowheads="1"/>
          </p:cNvSpPr>
          <p:nvPr/>
        </p:nvSpPr>
        <p:spPr bwMode="auto">
          <a:xfrm>
            <a:off x="3137907" y="4616552"/>
            <a:ext cx="863600" cy="7921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1018503" y="4831081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" name="Oval 64"/>
          <p:cNvSpPr>
            <a:spLocks noChangeArrowheads="1"/>
          </p:cNvSpPr>
          <p:nvPr/>
        </p:nvSpPr>
        <p:spPr bwMode="auto">
          <a:xfrm>
            <a:off x="2293115" y="4781001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7" name="Oval 64"/>
          <p:cNvSpPr>
            <a:spLocks noChangeArrowheads="1"/>
          </p:cNvSpPr>
          <p:nvPr/>
        </p:nvSpPr>
        <p:spPr bwMode="auto">
          <a:xfrm>
            <a:off x="1178919" y="4986793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8" name="Oval 64"/>
          <p:cNvSpPr>
            <a:spLocks noChangeArrowheads="1"/>
          </p:cNvSpPr>
          <p:nvPr/>
        </p:nvSpPr>
        <p:spPr bwMode="auto">
          <a:xfrm>
            <a:off x="2311558" y="5006005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9" name="Oval 64"/>
          <p:cNvSpPr>
            <a:spLocks noChangeArrowheads="1"/>
          </p:cNvSpPr>
          <p:nvPr/>
        </p:nvSpPr>
        <p:spPr bwMode="auto">
          <a:xfrm>
            <a:off x="3569707" y="4773539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" name="Oval 64"/>
          <p:cNvSpPr>
            <a:spLocks noChangeArrowheads="1"/>
          </p:cNvSpPr>
          <p:nvPr/>
        </p:nvSpPr>
        <p:spPr bwMode="auto">
          <a:xfrm>
            <a:off x="3425245" y="4965663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1" t="35069" r="14217" b="44173"/>
          <a:stretch>
            <a:fillRect/>
          </a:stretch>
        </p:blipFill>
        <p:spPr bwMode="auto">
          <a:xfrm>
            <a:off x="4473071" y="5075700"/>
            <a:ext cx="3245857" cy="14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1" t="63095" r="14217" b="23413"/>
          <a:stretch>
            <a:fillRect/>
          </a:stretch>
        </p:blipFill>
        <p:spPr bwMode="auto">
          <a:xfrm>
            <a:off x="7992165" y="5170799"/>
            <a:ext cx="424338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33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Division continued…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569850" y="310106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952" y="2308100"/>
            <a:ext cx="1183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0070C0"/>
                </a:solidFill>
              </a:rPr>
              <a:t>3. Dividing a 2-digit by 1-digit number, representing this efficiently on a number line.</a:t>
            </a:r>
            <a:endParaRPr lang="en-GB" altLang="en-US" dirty="0">
              <a:solidFill>
                <a:srgbClr val="0070C0"/>
              </a:solidFill>
            </a:endParaRPr>
          </a:p>
          <a:p>
            <a:r>
              <a:rPr lang="en-GB" altLang="en-US" dirty="0">
                <a:solidFill>
                  <a:srgbClr val="0070C0"/>
                </a:solidFill>
              </a:rPr>
              <a:t>                                               </a:t>
            </a:r>
          </a:p>
          <a:p>
            <a:pPr>
              <a:buFontTx/>
              <a:buChar char="•"/>
            </a:pPr>
            <a:endParaRPr lang="en-GB" altLang="en-US" dirty="0">
              <a:solidFill>
                <a:srgbClr val="0070C0"/>
              </a:solidFill>
            </a:endParaRPr>
          </a:p>
          <a:p>
            <a:pPr>
              <a:buFontTx/>
              <a:buChar char="•"/>
            </a:pPr>
            <a:endParaRPr lang="en-GB" altLang="en-US" dirty="0">
              <a:solidFill>
                <a:srgbClr val="0070C0"/>
              </a:solidFill>
            </a:endParaRPr>
          </a:p>
          <a:p>
            <a:pPr>
              <a:buFontTx/>
              <a:buChar char="•"/>
            </a:pPr>
            <a:endParaRPr lang="en-GB" altLang="en-US" dirty="0">
              <a:solidFill>
                <a:srgbClr val="0070C0"/>
              </a:solidFill>
            </a:endParaRPr>
          </a:p>
          <a:p>
            <a:pPr>
              <a:buFontTx/>
              <a:buChar char="•"/>
            </a:pPr>
            <a:endParaRPr lang="en-GB" altLang="en-US" dirty="0">
              <a:solidFill>
                <a:srgbClr val="0070C0"/>
              </a:solidFill>
            </a:endParaRP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r>
              <a:rPr lang="en-US" altLang="en-US" b="1" dirty="0">
                <a:solidFill>
                  <a:srgbClr val="0070C0"/>
                </a:solidFill>
              </a:rPr>
              <a:t>4. </a:t>
            </a:r>
            <a:r>
              <a:rPr lang="en-GB" altLang="en-US" b="1" dirty="0">
                <a:solidFill>
                  <a:srgbClr val="0070C0"/>
                </a:solidFill>
              </a:rPr>
              <a:t>Dividing a 3/2-digit by 1-digit number, representing this efficiently on a number line, also in relation to long division</a:t>
            </a:r>
            <a:endParaRPr lang="en-US" altLang="en-US" b="1" dirty="0">
              <a:solidFill>
                <a:srgbClr val="0070C0"/>
              </a:solidFill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0" t="38293" r="16225" b="51033"/>
          <a:stretch>
            <a:fillRect/>
          </a:stretch>
        </p:blipFill>
        <p:spPr bwMode="auto">
          <a:xfrm>
            <a:off x="357952" y="2616254"/>
            <a:ext cx="46672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0" t="48711" r="16225" b="36707"/>
          <a:stretch>
            <a:fillRect/>
          </a:stretch>
        </p:blipFill>
        <p:spPr bwMode="auto">
          <a:xfrm>
            <a:off x="5347480" y="2652636"/>
            <a:ext cx="43211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4" t="38245" r="13522" b="38148"/>
          <a:stretch>
            <a:fillRect/>
          </a:stretch>
        </p:blipFill>
        <p:spPr bwMode="auto">
          <a:xfrm>
            <a:off x="359540" y="4532331"/>
            <a:ext cx="4508296" cy="22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4" t="61852" r="29295" b="21028"/>
          <a:stretch>
            <a:fillRect/>
          </a:stretch>
        </p:blipFill>
        <p:spPr bwMode="auto">
          <a:xfrm>
            <a:off x="5125243" y="4650336"/>
            <a:ext cx="19415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4" t="61852" r="13522" b="22470"/>
          <a:stretch>
            <a:fillRect/>
          </a:stretch>
        </p:blipFill>
        <p:spPr bwMode="auto">
          <a:xfrm>
            <a:off x="8828088" y="4725742"/>
            <a:ext cx="28305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299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Division continued…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569850" y="310106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24007" r="12097" b="28969"/>
          <a:stretch>
            <a:fillRect/>
          </a:stretch>
        </p:blipFill>
        <p:spPr bwMode="auto">
          <a:xfrm>
            <a:off x="573555" y="2384450"/>
            <a:ext cx="4630457" cy="440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25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Division continued…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569850" y="310106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39" y="2104838"/>
            <a:ext cx="8306873" cy="46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a typeface="Calibri" charset="0"/>
                <a:cs typeface="Times New Roman" charset="0"/>
              </a:rPr>
              <a:t>Our Calculation Policy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569850" y="310106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761" y="2203873"/>
            <a:ext cx="1120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Our full calculation Policy is available on the school website.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Some copies are available for you to take home tonight.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37" y="2975145"/>
            <a:ext cx="8045327" cy="38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3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Other ideas…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311352" y="231672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en-US" sz="3600" dirty="0">
                <a:solidFill>
                  <a:srgbClr val="0070C0"/>
                </a:solidFill>
              </a:rPr>
              <a:t>The Bar Model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3600" dirty="0">
                <a:solidFill>
                  <a:srgbClr val="0070C0"/>
                </a:solidFill>
              </a:rPr>
              <a:t>This is a highly effective way of visualising calculations.</a:t>
            </a: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1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altLang="en-US" sz="6000" dirty="0">
                <a:solidFill>
                  <a:schemeClr val="accent5">
                    <a:lumMod val="75000"/>
                  </a:schemeClr>
                </a:solidFill>
              </a:rPr>
              <a:t>Aims of the Workshop</a:t>
            </a:r>
            <a:endParaRPr lang="en-US" sz="6000" dirty="0">
              <a:solidFill>
                <a:schemeClr val="accent5">
                  <a:lumMod val="75000"/>
                </a:schemeClr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To outline the main areas and expectations of the Primary Maths Curriculum.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To provide parents with ideas and activities that they can use at home to support children’s maths development. 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To outline the clear progression of the four calculation methods and how these are taught at BRS. </a:t>
            </a: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66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46" y="0"/>
            <a:ext cx="9736428" cy="66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70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Other ideas…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D526E-FCFB-4299-82CC-F540F7B02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57" y="1785676"/>
            <a:ext cx="8275855" cy="50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68" y="1094707"/>
            <a:ext cx="11437732" cy="40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5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Other ideas…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311352" y="2316726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en-US" sz="3200" dirty="0">
                <a:solidFill>
                  <a:srgbClr val="0070C0"/>
                </a:solidFill>
              </a:rPr>
              <a:t>Try </a:t>
            </a:r>
            <a:r>
              <a:rPr lang="en-GB" altLang="en-US" sz="3200">
                <a:solidFill>
                  <a:srgbClr val="0070C0"/>
                </a:solidFill>
              </a:rPr>
              <a:t>this example </a:t>
            </a:r>
            <a:r>
              <a:rPr lang="en-GB" altLang="en-US" sz="3200" dirty="0">
                <a:solidFill>
                  <a:srgbClr val="0070C0"/>
                </a:solidFill>
              </a:rPr>
              <a:t>from White Rose </a:t>
            </a:r>
            <a:r>
              <a:rPr lang="en-GB" altLang="en-US" sz="3200" dirty="0" err="1">
                <a:solidFill>
                  <a:srgbClr val="0070C0"/>
                </a:solidFill>
              </a:rPr>
              <a:t>Barvember</a:t>
            </a:r>
            <a:r>
              <a:rPr lang="en-GB" altLang="en-US" sz="3200" dirty="0">
                <a:solidFill>
                  <a:srgbClr val="0070C0"/>
                </a:solidFill>
              </a:rPr>
              <a:t> activities: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37" y="3120332"/>
            <a:ext cx="91535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6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Final Challenge!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622705" y="2283987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GB" altLang="en-US" sz="20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sz="4400" dirty="0">
                <a:solidFill>
                  <a:srgbClr val="1B4B77"/>
                </a:solidFill>
                <a:ea typeface="Calibri" charset="0"/>
                <a:cs typeface="Times New Roman" charset="0"/>
              </a:rPr>
              <a:t>Can you solve this problem?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1B4B77"/>
                </a:solidFill>
                <a:ea typeface="Calibri" charset="0"/>
                <a:cs typeface="Times New Roman" charset="0"/>
              </a:rPr>
              <a:t>Ralph posts 40 letters, some of which are first class and some of which are second class.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1B4B77"/>
                </a:solidFill>
                <a:ea typeface="Calibri" charset="0"/>
                <a:cs typeface="Times New Roman" charset="0"/>
              </a:rPr>
              <a:t>He posts four times as many second class letters as he does first.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1B4B77"/>
                </a:solidFill>
                <a:ea typeface="Calibri" charset="0"/>
                <a:cs typeface="Times New Roman" charset="0"/>
              </a:rPr>
              <a:t>How many of each does he post?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4758" y="5355507"/>
            <a:ext cx="9186848" cy="52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4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Final Challenge!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622705" y="2283987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en-US" sz="4000" dirty="0">
                <a:solidFill>
                  <a:srgbClr val="0070C0"/>
                </a:solidFill>
              </a:rPr>
              <a:t>And that was a GCSE higher paper question!</a:t>
            </a:r>
          </a:p>
          <a:p>
            <a:pPr>
              <a:defRPr/>
            </a:pPr>
            <a:endParaRPr lang="en-GB" altLang="en-US" sz="4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en-US" sz="4000" dirty="0">
                <a:solidFill>
                  <a:srgbClr val="0070C0"/>
                </a:solidFill>
              </a:rPr>
              <a:t>I hope you have found this evening useful and enjoyable.</a:t>
            </a:r>
          </a:p>
          <a:p>
            <a:pPr>
              <a:defRPr/>
            </a:pPr>
            <a:endParaRPr lang="en-GB" altLang="en-US" sz="4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en-US" sz="4000" dirty="0">
                <a:solidFill>
                  <a:srgbClr val="0070C0"/>
                </a:solidFill>
              </a:rPr>
              <a:t>Safe journey home!</a:t>
            </a:r>
          </a:p>
          <a:p>
            <a:pPr>
              <a:defRPr/>
            </a:pPr>
            <a:endParaRPr lang="en-GB" altLang="en-US" sz="4000" dirty="0">
              <a:solidFill>
                <a:srgbClr val="0070C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2" y="2493051"/>
            <a:ext cx="1183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7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26324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chemeClr val="accent5">
                    <a:lumMod val="75000"/>
                  </a:schemeClr>
                </a:solidFill>
              </a:rPr>
              <a:t>Key Aims of the Maths Curriculum</a:t>
            </a:r>
            <a:r>
              <a:rPr lang="en-GB" sz="6000" b="1" i="1" dirty="0">
                <a:solidFill>
                  <a:schemeClr val="accent5">
                    <a:lumMod val="75000"/>
                  </a:schemeClr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solidFill>
                <a:schemeClr val="accent5">
                  <a:lumMod val="75000"/>
                </a:schemeClr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Fluent recall 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mental maths facts 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e.g. times tables, number bonds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reason 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mathematically – children need to be able to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explain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 the mathematical concepts with number sense; they must explain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 they got the answer and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why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 they are correct.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Problem solving 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– applying their skills to real-life contexts. </a:t>
            </a: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4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altLang="en-US" sz="6000" dirty="0">
                <a:solidFill>
                  <a:schemeClr val="accent5">
                    <a:lumMod val="75000"/>
                  </a:schemeClr>
                </a:solidFill>
              </a:rPr>
              <a:t>Key Expectations of the Maths Curriculum: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4" y="2259688"/>
            <a:ext cx="8305619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Five-year-olds are expected to learn to count up to 100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(compared to 20 under the previous curriculum) and learn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number bonds to 20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(previously up to 10).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Simple fractions (1/4 and 1/2) are taught from KS1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, and by the end of primary school, children should be able to convert decimal fractions to simple fractions (e.g. 0.375 = 3/8).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By the age of nine (Year 4), children are expected to know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times tables up to 12×12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(this is now tested).</a:t>
            </a:r>
            <a:endParaRPr lang="en-US" sz="2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0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847213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Calculation at </a:t>
            </a:r>
            <a:r>
              <a:rPr lang="en-GB" sz="6000" b="1" i="1" dirty="0" err="1">
                <a:solidFill>
                  <a:srgbClr val="1B4B77"/>
                </a:solidFill>
                <a:ea typeface="Calibri" charset="0"/>
                <a:cs typeface="Times New Roman" charset="0"/>
              </a:rPr>
              <a:t>B</a:t>
            </a:r>
            <a:r>
              <a:rPr lang="en-GB" sz="6000" b="1" i="1" dirty="0" err="1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ledlow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 Ridge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889380" y="2512484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2800" b="1" u="sng" dirty="0">
                <a:solidFill>
                  <a:schemeClr val="accent1">
                    <a:lumMod val="50000"/>
                  </a:schemeClr>
                </a:solidFill>
              </a:rPr>
              <a:t>Aims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To ensure consistency and progression in our approach to calculation.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• To ensure that children develop an efficient, reliable, formal written method of calculation for all operations.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• To ensure that children can use these methods accurately with confidence and understanding.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3" name="Picture 4" descr="MCj01345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2489557"/>
            <a:ext cx="727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2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55909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altLang="en-US" sz="6000" dirty="0">
                <a:solidFill>
                  <a:schemeClr val="accent5">
                    <a:lumMod val="75000"/>
                  </a:schemeClr>
                </a:solidFill>
              </a:rPr>
              <a:t>Good Practice in Maths Today!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Mental calculation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skills are vital.</a:t>
            </a:r>
          </a:p>
          <a:p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Children need the ability to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estimate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e.g. If I have 18 sweets in one bag</a:t>
            </a:r>
            <a:br>
              <a:rPr lang="en-GB" alt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alt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and 33 sweets in another bag, </a:t>
            </a:r>
            <a:br>
              <a:rPr lang="en-GB" alt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alt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how many do I have altogether?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Children can estimate by adding 20 and 30 and know that roughly the answer should be around 50. </a:t>
            </a:r>
          </a:p>
          <a:p>
            <a:endParaRPr lang="en-US" altLang="en-US" sz="2800" dirty="0"/>
          </a:p>
          <a:p>
            <a:pPr>
              <a:spcAft>
                <a:spcPts val="0"/>
              </a:spcAft>
            </a:pPr>
            <a:endParaRPr lang="en-US" sz="2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8" name="Picture 10" descr="MCj029008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3535363"/>
            <a:ext cx="1238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Cj029008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35" y="4024313"/>
            <a:ext cx="1238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4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01840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en-US" sz="6000" dirty="0">
                <a:solidFill>
                  <a:schemeClr val="accent5">
                    <a:lumMod val="75000"/>
                  </a:schemeClr>
                </a:solidFill>
              </a:rPr>
              <a:t>Good Practice in </a:t>
            </a:r>
            <a:r>
              <a:rPr lang="en-US" altLang="en-US" sz="6000" dirty="0" err="1">
                <a:solidFill>
                  <a:schemeClr val="accent5">
                    <a:lumMod val="75000"/>
                  </a:schemeClr>
                </a:solidFill>
              </a:rPr>
              <a:t>Maths</a:t>
            </a:r>
            <a:r>
              <a:rPr lang="en-US" altLang="en-US" sz="6000" dirty="0">
                <a:solidFill>
                  <a:schemeClr val="accent5">
                    <a:lumMod val="75000"/>
                  </a:schemeClr>
                </a:solidFill>
              </a:rPr>
              <a:t> Today!</a:t>
            </a:r>
            <a:r>
              <a:rPr lang="en-GB" sz="6000" b="1" i="1" dirty="0">
                <a:solidFill>
                  <a:schemeClr val="accent5">
                    <a:lumMod val="75000"/>
                  </a:schemeClr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solidFill>
                <a:schemeClr val="accent5">
                  <a:lumMod val="75000"/>
                </a:schemeClr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233534"/>
            <a:ext cx="9662968" cy="157396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All children need to learn maths in a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real life context.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As well as knowing 7x7=49. Children need to be able to do the following:   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There are 7 fields.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   Each field has 7 sheep in them.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   How many sheep are there in total? </a:t>
            </a:r>
            <a:br>
              <a:rPr lang="en-GB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Children need to be able to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explain 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how they have calculated or solved a problem. </a:t>
            </a:r>
            <a:b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In the Maths curriculum, </a:t>
            </a: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written calculations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are taught at an earlier age than previously. The mental methods are essential for supporting pupils understanding of these written calculations. </a:t>
            </a: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2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26324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Good Practice in Maths Today!</a:t>
            </a: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Connections are made between mathematics topic areas, other subjects and between objectives.</a:t>
            </a:r>
          </a:p>
          <a:p>
            <a:endParaRPr lang="en-GB" altLang="en-US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Children are taught to reason mathematically so that they able to consider if their answers are plausible. </a:t>
            </a:r>
          </a:p>
          <a:p>
            <a:endParaRPr lang="en-GB" altLang="en-US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Children are taught to consider the most effective calculation method and approach to calculations.</a:t>
            </a:r>
          </a:p>
          <a:p>
            <a:pPr>
              <a:spcAft>
                <a:spcPts val="0"/>
              </a:spcAft>
            </a:pPr>
            <a:endParaRPr lang="en-US" sz="2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1041</Words>
  <Application>Microsoft Office PowerPoint</Application>
  <PresentationFormat>Widescreen</PresentationFormat>
  <Paragraphs>463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Microsoft Yi Baiti</vt:lpstr>
      <vt:lpstr>Tahoma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Haywood</dc:creator>
  <cp:lastModifiedBy>Tania</cp:lastModifiedBy>
  <cp:revision>44</cp:revision>
  <dcterms:created xsi:type="dcterms:W3CDTF">2016-09-05T18:28:52Z</dcterms:created>
  <dcterms:modified xsi:type="dcterms:W3CDTF">2020-02-06T09:48:57Z</dcterms:modified>
</cp:coreProperties>
</file>