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7" r:id="rId8"/>
    <p:sldId id="262" r:id="rId9"/>
    <p:sldId id="278" r:id="rId10"/>
    <p:sldId id="264" r:id="rId11"/>
    <p:sldId id="265" r:id="rId12"/>
    <p:sldId id="268" r:id="rId13"/>
    <p:sldId id="269" r:id="rId14"/>
    <p:sldId id="270" r:id="rId15"/>
    <p:sldId id="271" r:id="rId16"/>
    <p:sldId id="273" r:id="rId17"/>
    <p:sldId id="266" r:id="rId18"/>
    <p:sldId id="275" r:id="rId19"/>
    <p:sldId id="276" r:id="rId20"/>
    <p:sldId id="277"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snapToObjects="1">
      <p:cViewPr varScale="1">
        <p:scale>
          <a:sx n="86" d="100"/>
          <a:sy n="86"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204142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7314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39463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17429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92783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24831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73803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14110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574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210810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BD33-19F9-9C49-AF84-E06EFC8C915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E19FF-3616-3E43-B31D-40DCE7543B69}" type="slidenum">
              <a:rPr lang="en-US" smtClean="0"/>
              <a:t>‹#›</a:t>
            </a:fld>
            <a:endParaRPr lang="en-US" dirty="0"/>
          </a:p>
        </p:txBody>
      </p:sp>
    </p:spTree>
    <p:extLst>
      <p:ext uri="{BB962C8B-B14F-4D97-AF65-F5344CB8AC3E}">
        <p14:creationId xmlns:p14="http://schemas.microsoft.com/office/powerpoint/2010/main" val="177046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BD33-19F9-9C49-AF84-E06EFC8C9153}" type="datetimeFigureOut">
              <a:rPr lang="en-US" smtClean="0"/>
              <a:t>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19FF-3616-3E43-B31D-40DCE7543B69}" type="slidenum">
              <a:rPr lang="en-US" smtClean="0"/>
              <a:t>‹#›</a:t>
            </a:fld>
            <a:endParaRPr lang="en-US" dirty="0"/>
          </a:p>
        </p:txBody>
      </p:sp>
    </p:spTree>
    <p:extLst>
      <p:ext uri="{BB962C8B-B14F-4D97-AF65-F5344CB8AC3E}">
        <p14:creationId xmlns:p14="http://schemas.microsoft.com/office/powerpoint/2010/main" val="7363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bbc.co.uk/iplayer/episode/b01q0q5c/alphablocks-series-3-23-fair" TargetMode="External"/><Relationship Id="rId5" Type="http://schemas.openxmlformats.org/officeDocument/2006/relationships/hyperlink" Target="https://www.youtube.com/watch?v=o4zlITCMAmE" TargetMode="External"/><Relationship Id="rId4" Type="http://schemas.openxmlformats.org/officeDocument/2006/relationships/hyperlink" Target="https://www.youtube.com/watch?v=XTmXI3cjCUA"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google.co.uk/imgres?q=reading+clipart&amp;hl=en&amp;qscrl=1&amp;nord=1&amp;rlz=1T4SNYK_en-GBGB313GB313&amp;biw=1280&amp;bih=685&amp;tbm=isch&amp;tbnid=nwlEY6_5A5p2CM:&amp;imgrefurl=http://www.chumpysclipart.com/illustration/1674/picture_of_a_grinning_worm_with_glasses_reading_a_book&amp;docid=ra3hgKiWkQ10tM&amp;imgurl=http://www.chumpysclipart.com/images/illustrations/xsmall2/1674_picture_of_a_grinning_worm_with_glasses_reading_a_book.jpg&amp;w=345&amp;h=350&amp;ei=veh9T8HrLcSG8gP0z6CRDg&amp;zoom=1&amp;iact=rc&amp;dur=272&amp;sig=117638893342511017181&amp;page=2&amp;tbnh=145&amp;tbnw=143&amp;start=20&amp;ndsp=25&amp;ved=1t:429,r:5,s:20,i:176&amp;tx=56&amp;ty=57"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spellzone.com/games/bouncing_anagram/game-213.htm" TargetMode="External"/><Relationship Id="rId4" Type="http://schemas.openxmlformats.org/officeDocument/2006/relationships/hyperlink" Target="https://www.bbc.co.uk/cbeebies/shows/alphablocks"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Bledlow Ridge School</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7" name="Text Box 8"/>
          <p:cNvSpPr txBox="1"/>
          <p:nvPr/>
        </p:nvSpPr>
        <p:spPr>
          <a:xfrm>
            <a:off x="2185595" y="2743045"/>
            <a:ext cx="7820811" cy="10644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6000" b="1" dirty="0">
                <a:solidFill>
                  <a:srgbClr val="225D94"/>
                </a:solidFill>
                <a:effectLst/>
                <a:ea typeface="Microsoft Yi Baiti" charset="0"/>
                <a:cs typeface="Times New Roman" charset="0"/>
              </a:rPr>
              <a:t>Progression in Phonics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sp>
        <p:nvSpPr>
          <p:cNvPr id="8" name="Text Box 8"/>
          <p:cNvSpPr txBox="1"/>
          <p:nvPr/>
        </p:nvSpPr>
        <p:spPr>
          <a:xfrm>
            <a:off x="1956995" y="3570002"/>
            <a:ext cx="7820811" cy="10644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sp>
        <p:nvSpPr>
          <p:cNvPr id="9" name="Text Box 8"/>
          <p:cNvSpPr txBox="1"/>
          <p:nvPr/>
        </p:nvSpPr>
        <p:spPr>
          <a:xfrm>
            <a:off x="2185595" y="3807503"/>
            <a:ext cx="7820811" cy="10644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3200" b="1" dirty="0">
                <a:solidFill>
                  <a:srgbClr val="225D94"/>
                </a:solidFill>
                <a:ea typeface="Microsoft Yi Baiti" charset="0"/>
                <a:cs typeface="Times New Roman" charset="0"/>
              </a:rPr>
              <a:t>Wednesday 2</a:t>
            </a:r>
            <a:r>
              <a:rPr lang="en-GB" sz="3200" b="1" baseline="30000" dirty="0">
                <a:solidFill>
                  <a:srgbClr val="225D94"/>
                </a:solidFill>
                <a:ea typeface="Microsoft Yi Baiti" charset="0"/>
                <a:cs typeface="Times New Roman" charset="0"/>
              </a:rPr>
              <a:t>nd</a:t>
            </a:r>
            <a:r>
              <a:rPr lang="en-GB" sz="3200" b="1" dirty="0">
                <a:solidFill>
                  <a:srgbClr val="225D94"/>
                </a:solidFill>
                <a:ea typeface="Microsoft Yi Baiti" charset="0"/>
                <a:cs typeface="Times New Roman" charset="0"/>
              </a:rPr>
              <a:t> </a:t>
            </a:r>
            <a:r>
              <a:rPr lang="en-GB" sz="3200" b="1" dirty="0">
                <a:solidFill>
                  <a:srgbClr val="225D94"/>
                </a:solidFill>
                <a:effectLst/>
                <a:ea typeface="Microsoft Yi Baiti" charset="0"/>
                <a:cs typeface="Times New Roman" charset="0"/>
              </a:rPr>
              <a:t>October 2019</a:t>
            </a:r>
            <a:endParaRPr lang="en-US" sz="32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spTree>
    <p:extLst>
      <p:ext uri="{BB962C8B-B14F-4D97-AF65-F5344CB8AC3E}">
        <p14:creationId xmlns:p14="http://schemas.microsoft.com/office/powerpoint/2010/main" val="201464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Class 2</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5605424" y="2494227"/>
            <a:ext cx="6246254" cy="212929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4700" b="1" dirty="0">
                <a:solidFill>
                  <a:schemeClr val="accent1">
                    <a:lumMod val="75000"/>
                  </a:schemeClr>
                </a:solidFill>
              </a:rPr>
              <a:t>Term 2/3 </a:t>
            </a:r>
            <a:r>
              <a:rPr lang="en-GB" sz="3300" b="1" dirty="0">
                <a:solidFill>
                  <a:schemeClr val="accent1">
                    <a:lumMod val="75000"/>
                  </a:schemeClr>
                </a:solidFill>
              </a:rPr>
              <a:t>– </a:t>
            </a:r>
            <a:r>
              <a:rPr lang="en-GB" sz="3600" dirty="0">
                <a:solidFill>
                  <a:schemeClr val="accent1">
                    <a:lumMod val="75000"/>
                  </a:schemeClr>
                </a:solidFill>
              </a:rPr>
              <a:t>Move into the Year 2 spelling rules which I complete in the same format as the phonics lessons previously.  </a:t>
            </a:r>
          </a:p>
          <a:p>
            <a:pPr algn="l">
              <a:lnSpc>
                <a:spcPct val="100000"/>
              </a:lnSpc>
              <a:spcBef>
                <a:spcPts val="0"/>
              </a:spcBef>
            </a:pPr>
            <a:endParaRPr lang="en-GB" sz="3600" dirty="0">
              <a:solidFill>
                <a:schemeClr val="accent1">
                  <a:lumMod val="75000"/>
                </a:schemeClr>
              </a:solidFill>
            </a:endParaRPr>
          </a:p>
          <a:p>
            <a:pPr algn="l">
              <a:lnSpc>
                <a:spcPct val="100000"/>
              </a:lnSpc>
              <a:spcBef>
                <a:spcPts val="0"/>
              </a:spcBef>
            </a:pPr>
            <a:r>
              <a:rPr lang="en-GB" sz="3600" dirty="0">
                <a:solidFill>
                  <a:schemeClr val="accent1">
                    <a:lumMod val="75000"/>
                  </a:schemeClr>
                </a:solidFill>
              </a:rPr>
              <a:t>Year 2 then do a spelling SATs at the end of May. Which can include any of three 50 spelling rules learnt over the three years. </a:t>
            </a:r>
            <a:endParaRPr lang="en-GB" sz="3300" dirty="0">
              <a:solidFill>
                <a:schemeClr val="accent1">
                  <a:lumMod val="75000"/>
                </a:schemeClr>
              </a:solidFill>
            </a:endParaRPr>
          </a:p>
        </p:txBody>
      </p:sp>
      <p:sp>
        <p:nvSpPr>
          <p:cNvPr id="9" name="Content Placeholder 2"/>
          <p:cNvSpPr txBox="1">
            <a:spLocks/>
          </p:cNvSpPr>
          <p:nvPr/>
        </p:nvSpPr>
        <p:spPr>
          <a:xfrm>
            <a:off x="227968" y="2365437"/>
            <a:ext cx="4936462" cy="385817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3000" b="1" dirty="0">
                <a:solidFill>
                  <a:schemeClr val="accent1">
                    <a:lumMod val="75000"/>
                  </a:schemeClr>
                </a:solidFill>
              </a:rPr>
              <a:t>Term 1 </a:t>
            </a:r>
            <a:r>
              <a:rPr lang="en-GB" sz="3300" b="1" dirty="0">
                <a:solidFill>
                  <a:schemeClr val="accent1">
                    <a:lumMod val="75000"/>
                  </a:schemeClr>
                </a:solidFill>
              </a:rPr>
              <a:t>– </a:t>
            </a:r>
            <a:r>
              <a:rPr lang="en-GB" dirty="0">
                <a:solidFill>
                  <a:schemeClr val="accent1">
                    <a:lumMod val="75000"/>
                  </a:schemeClr>
                </a:solidFill>
              </a:rPr>
              <a:t>Recap the phase 3 - 4 sounds covered in Year 1. However, I do slide some new year 2 sounds in where relevant (i.e. i as y or e as y).</a:t>
            </a:r>
          </a:p>
          <a:p>
            <a:pPr algn="l">
              <a:lnSpc>
                <a:spcPct val="100000"/>
              </a:lnSpc>
              <a:spcBef>
                <a:spcPts val="0"/>
              </a:spcBef>
            </a:pPr>
            <a:endParaRPr lang="en-GB" sz="3300" b="1" dirty="0">
              <a:solidFill>
                <a:schemeClr val="accent1">
                  <a:lumMod val="75000"/>
                </a:schemeClr>
              </a:solidFill>
            </a:endParaRPr>
          </a:p>
          <a:p>
            <a:pPr algn="l">
              <a:lnSpc>
                <a:spcPct val="100000"/>
              </a:lnSpc>
              <a:spcBef>
                <a:spcPts val="0"/>
              </a:spcBef>
            </a:pPr>
            <a:r>
              <a:rPr lang="en-GB" sz="3300" b="1" dirty="0">
                <a:solidFill>
                  <a:schemeClr val="accent1">
                    <a:lumMod val="75000"/>
                  </a:schemeClr>
                </a:solidFill>
              </a:rPr>
              <a:t>W</a:t>
            </a:r>
            <a:r>
              <a:rPr lang="en-GB" sz="3000" b="1" dirty="0">
                <a:solidFill>
                  <a:schemeClr val="accent1">
                    <a:lumMod val="75000"/>
                  </a:schemeClr>
                </a:solidFill>
              </a:rPr>
              <a:t>hat does a session look like:</a:t>
            </a:r>
          </a:p>
          <a:p>
            <a:pPr marL="457200" indent="-457200" algn="l">
              <a:lnSpc>
                <a:spcPct val="100000"/>
              </a:lnSpc>
              <a:spcBef>
                <a:spcPts val="0"/>
              </a:spcBef>
              <a:buFont typeface="Arial" pitchFamily="34" charset="0"/>
              <a:buChar char="•"/>
            </a:pPr>
            <a:r>
              <a:rPr lang="en-GB" dirty="0">
                <a:solidFill>
                  <a:schemeClr val="accent1">
                    <a:lumMod val="75000"/>
                  </a:schemeClr>
                </a:solidFill>
              </a:rPr>
              <a:t>Recap/Starter</a:t>
            </a:r>
          </a:p>
          <a:p>
            <a:pPr marL="457200" indent="-457200" algn="l">
              <a:lnSpc>
                <a:spcPct val="100000"/>
              </a:lnSpc>
              <a:spcBef>
                <a:spcPts val="0"/>
              </a:spcBef>
              <a:buFont typeface="Arial" pitchFamily="34" charset="0"/>
              <a:buChar char="•"/>
            </a:pPr>
            <a:r>
              <a:rPr lang="en-GB" dirty="0">
                <a:solidFill>
                  <a:schemeClr val="accent1">
                    <a:lumMod val="75000"/>
                  </a:schemeClr>
                </a:solidFill>
              </a:rPr>
              <a:t>Main Teaching (practising) </a:t>
            </a:r>
          </a:p>
          <a:p>
            <a:pPr marL="457200" indent="-457200" algn="l">
              <a:lnSpc>
                <a:spcPct val="100000"/>
              </a:lnSpc>
              <a:spcBef>
                <a:spcPts val="0"/>
              </a:spcBef>
              <a:buFont typeface="Arial" pitchFamily="34" charset="0"/>
              <a:buChar char="•"/>
            </a:pPr>
            <a:r>
              <a:rPr lang="en-GB" dirty="0">
                <a:solidFill>
                  <a:schemeClr val="accent1">
                    <a:lumMod val="75000"/>
                  </a:schemeClr>
                </a:solidFill>
              </a:rPr>
              <a:t>Application of skills (written and/or read)</a:t>
            </a:r>
          </a:p>
          <a:p>
            <a:endParaRPr lang="en-GB" dirty="0">
              <a:latin typeface="Comic Sans MS" panose="030F0702030302020204" pitchFamily="66" charset="0"/>
            </a:endParaRPr>
          </a:p>
        </p:txBody>
      </p:sp>
      <p:sp>
        <p:nvSpPr>
          <p:cNvPr id="2" name="Rectangle 1"/>
          <p:cNvSpPr/>
          <p:nvPr/>
        </p:nvSpPr>
        <p:spPr>
          <a:xfrm>
            <a:off x="5522334" y="4821703"/>
            <a:ext cx="6216060" cy="923330"/>
          </a:xfrm>
          <a:prstGeom prst="rect">
            <a:avLst/>
          </a:prstGeom>
        </p:spPr>
        <p:txBody>
          <a:bodyPr wrap="square">
            <a:spAutoFit/>
          </a:bodyPr>
          <a:lstStyle/>
          <a:p>
            <a:r>
              <a:rPr lang="en-GB" b="1" dirty="0">
                <a:hlinkClick r:id="rId4"/>
              </a:rPr>
              <a:t>Nessy</a:t>
            </a:r>
          </a:p>
          <a:p>
            <a:r>
              <a:rPr lang="en-GB" dirty="0">
                <a:hlinkClick r:id="rId5"/>
              </a:rPr>
              <a:t>https://www.youtube.com/watch?v=o4zlITCMAmE</a:t>
            </a:r>
            <a:endParaRPr lang="en-GB" dirty="0">
              <a:hlinkClick r:id="rId4"/>
            </a:endParaRPr>
          </a:p>
          <a:p>
            <a:r>
              <a:rPr lang="en-GB" dirty="0">
                <a:hlinkClick r:id="rId4"/>
              </a:rPr>
              <a:t>https://www.youtube.com/watch?v=XTmXI3cjCUA</a:t>
            </a:r>
            <a:endParaRPr lang="en-GB" dirty="0"/>
          </a:p>
        </p:txBody>
      </p:sp>
      <p:sp>
        <p:nvSpPr>
          <p:cNvPr id="3" name="Rectangle 2"/>
          <p:cNvSpPr/>
          <p:nvPr/>
        </p:nvSpPr>
        <p:spPr>
          <a:xfrm>
            <a:off x="5509943" y="5732154"/>
            <a:ext cx="6437217" cy="923330"/>
          </a:xfrm>
          <a:prstGeom prst="rect">
            <a:avLst/>
          </a:prstGeom>
        </p:spPr>
        <p:txBody>
          <a:bodyPr wrap="square">
            <a:spAutoFit/>
          </a:bodyPr>
          <a:lstStyle/>
          <a:p>
            <a:pPr lvl="0"/>
            <a:r>
              <a:rPr lang="en-GB" b="1" dirty="0" err="1">
                <a:solidFill>
                  <a:prstClr val="black"/>
                </a:solidFill>
                <a:hlinkClick r:id="rId4"/>
              </a:rPr>
              <a:t>Alphablocks</a:t>
            </a:r>
            <a:endParaRPr lang="en-GB" b="1" dirty="0">
              <a:solidFill>
                <a:prstClr val="black"/>
              </a:solidFill>
              <a:hlinkClick r:id="rId4"/>
            </a:endParaRPr>
          </a:p>
          <a:p>
            <a:pPr lvl="0"/>
            <a:r>
              <a:rPr lang="en-GB" dirty="0">
                <a:solidFill>
                  <a:prstClr val="black"/>
                </a:solidFill>
                <a:hlinkClick r:id="rId6"/>
              </a:rPr>
              <a:t>https://www.bbc.co.uk/iplayer/episode/b01q0q5c/alphablocks-series-3-23-fair</a:t>
            </a:r>
            <a:endParaRPr lang="en-GB" dirty="0">
              <a:solidFill>
                <a:prstClr val="black"/>
              </a:solidFill>
            </a:endParaRPr>
          </a:p>
        </p:txBody>
      </p:sp>
      <p:sp>
        <p:nvSpPr>
          <p:cNvPr id="10" name="Rectangle 9"/>
          <p:cNvSpPr/>
          <p:nvPr/>
        </p:nvSpPr>
        <p:spPr>
          <a:xfrm>
            <a:off x="596386" y="1353773"/>
            <a:ext cx="9894827" cy="369332"/>
          </a:xfrm>
          <a:prstGeom prst="rect">
            <a:avLst/>
          </a:prstGeom>
        </p:spPr>
        <p:txBody>
          <a:bodyPr wrap="square">
            <a:spAutoFit/>
          </a:bodyPr>
          <a:lstStyle/>
          <a:p>
            <a:r>
              <a:rPr lang="en-GB" dirty="0"/>
              <a:t>Year 2 phonics builds on the strong foundations of learning laid in the EYFS and Year 1. </a:t>
            </a:r>
          </a:p>
        </p:txBody>
      </p:sp>
    </p:spTree>
    <p:extLst>
      <p:ext uri="{BB962C8B-B14F-4D97-AF65-F5344CB8AC3E}">
        <p14:creationId xmlns:p14="http://schemas.microsoft.com/office/powerpoint/2010/main" val="83282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Phonics Test</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Text Box 4"/>
          <p:cNvSpPr txBox="1">
            <a:spLocks noChangeArrowheads="1"/>
          </p:cNvSpPr>
          <p:nvPr/>
        </p:nvSpPr>
        <p:spPr bwMode="auto">
          <a:xfrm>
            <a:off x="554871" y="2632363"/>
            <a:ext cx="1133088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buClr>
                <a:schemeClr val="accent1">
                  <a:lumMod val="75000"/>
                </a:schemeClr>
              </a:buClr>
            </a:pPr>
            <a:r>
              <a:rPr lang="en-GB" altLang="en-US" sz="2800" dirty="0">
                <a:solidFill>
                  <a:schemeClr val="accent1">
                    <a:lumMod val="75000"/>
                  </a:schemeClr>
                </a:solidFill>
                <a:latin typeface="+mn-lt"/>
              </a:rPr>
              <a:t>Every Year 1 child in the country will be taking the phonics screening check in the same week in June.</a:t>
            </a:r>
          </a:p>
          <a:p>
            <a:pPr eaLnBrk="1" fontAlgn="base" hangingPunct="1">
              <a:spcBef>
                <a:spcPct val="50000"/>
              </a:spcBef>
              <a:spcAft>
                <a:spcPct val="0"/>
              </a:spcAft>
              <a:buClr>
                <a:schemeClr val="accent1">
                  <a:lumMod val="75000"/>
                </a:schemeClr>
              </a:buClr>
            </a:pPr>
            <a:r>
              <a:rPr lang="en-GB" altLang="en-US" sz="2800" dirty="0">
                <a:solidFill>
                  <a:schemeClr val="accent1">
                    <a:lumMod val="75000"/>
                  </a:schemeClr>
                </a:solidFill>
                <a:latin typeface="+mn-lt"/>
              </a:rPr>
              <a:t>The aim of the check is to ensure that all children are able to read by the end of Year 2. </a:t>
            </a:r>
          </a:p>
          <a:p>
            <a:pPr eaLnBrk="1" fontAlgn="base" hangingPunct="1">
              <a:spcBef>
                <a:spcPct val="50000"/>
              </a:spcBef>
              <a:spcAft>
                <a:spcPct val="0"/>
              </a:spcAft>
              <a:buClr>
                <a:schemeClr val="accent1">
                  <a:lumMod val="75000"/>
                </a:schemeClr>
              </a:buClr>
            </a:pPr>
            <a:r>
              <a:rPr lang="en-GB" altLang="en-US" sz="2800" dirty="0">
                <a:solidFill>
                  <a:schemeClr val="accent1">
                    <a:lumMod val="75000"/>
                  </a:schemeClr>
                </a:solidFill>
                <a:latin typeface="+mn-lt"/>
              </a:rPr>
              <a:t>This ‘midpoint check’ will ensure that we have a clear understanding of what the children need to learn in Year 2. </a:t>
            </a:r>
          </a:p>
        </p:txBody>
      </p:sp>
    </p:spTree>
    <p:extLst>
      <p:ext uri="{BB962C8B-B14F-4D97-AF65-F5344CB8AC3E}">
        <p14:creationId xmlns:p14="http://schemas.microsoft.com/office/powerpoint/2010/main" val="45881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Expectations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7" name="Text Box 4"/>
          <p:cNvSpPr txBox="1">
            <a:spLocks noChangeArrowheads="1"/>
          </p:cNvSpPr>
          <p:nvPr/>
        </p:nvSpPr>
        <p:spPr bwMode="auto">
          <a:xfrm>
            <a:off x="227964" y="2233534"/>
            <a:ext cx="1028191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buClr>
                <a:schemeClr val="accent1">
                  <a:lumMod val="75000"/>
                </a:schemeClr>
              </a:buClr>
            </a:pPr>
            <a:r>
              <a:rPr lang="en-GB" altLang="en-US" dirty="0">
                <a:solidFill>
                  <a:schemeClr val="accent1">
                    <a:lumMod val="75000"/>
                  </a:schemeClr>
                </a:solidFill>
                <a:latin typeface="+mn-lt"/>
              </a:rPr>
              <a:t>The check is very similar to tasks the children will have already completed during phonics lessons. </a:t>
            </a:r>
          </a:p>
          <a:p>
            <a:pPr eaLnBrk="1" fontAlgn="base" hangingPunct="1">
              <a:spcBef>
                <a:spcPct val="50000"/>
              </a:spcBef>
              <a:spcAft>
                <a:spcPct val="0"/>
              </a:spcAft>
              <a:buClr>
                <a:schemeClr val="accent1">
                  <a:lumMod val="75000"/>
                </a:schemeClr>
              </a:buClr>
            </a:pPr>
            <a:r>
              <a:rPr lang="en-GB" altLang="en-US" dirty="0">
                <a:solidFill>
                  <a:schemeClr val="accent1">
                    <a:lumMod val="75000"/>
                  </a:schemeClr>
                </a:solidFill>
                <a:latin typeface="+mn-lt"/>
              </a:rPr>
              <a:t>Children will be asked to ‘sound out’ a word and blend the sounds together e.g. d-o-g - dog</a:t>
            </a:r>
          </a:p>
          <a:p>
            <a:pPr eaLnBrk="1" fontAlgn="base" hangingPunct="1">
              <a:spcBef>
                <a:spcPct val="50000"/>
              </a:spcBef>
              <a:spcAft>
                <a:spcPct val="0"/>
              </a:spcAft>
              <a:buClr>
                <a:schemeClr val="accent1">
                  <a:lumMod val="75000"/>
                </a:schemeClr>
              </a:buClr>
            </a:pPr>
            <a:r>
              <a:rPr lang="en-GB" altLang="en-US" dirty="0">
                <a:solidFill>
                  <a:schemeClr val="accent1">
                    <a:lumMod val="75000"/>
                  </a:schemeClr>
                </a:solidFill>
                <a:latin typeface="+mn-lt"/>
              </a:rPr>
              <a:t>The focus of the check is to see which sounds the children know and therefore the children will be asked to read made up nonsense words.</a:t>
            </a:r>
          </a:p>
          <a:p>
            <a:pPr eaLnBrk="1" fontAlgn="base" hangingPunct="1">
              <a:spcBef>
                <a:spcPct val="50000"/>
              </a:spcBef>
              <a:spcAft>
                <a:spcPct val="0"/>
              </a:spcAft>
            </a:pPr>
            <a:r>
              <a:rPr lang="en-GB" altLang="en-US" dirty="0">
                <a:solidFill>
                  <a:schemeClr val="accent1">
                    <a:lumMod val="75000"/>
                  </a:schemeClr>
                </a:solidFill>
                <a:latin typeface="+mn-lt"/>
              </a:rPr>
              <a:t>This is not a reading test!</a:t>
            </a:r>
          </a:p>
          <a:p>
            <a:pPr eaLnBrk="1" fontAlgn="base" hangingPunct="1">
              <a:spcBef>
                <a:spcPct val="50000"/>
              </a:spcBef>
              <a:spcAft>
                <a:spcPct val="0"/>
              </a:spcAft>
            </a:pPr>
            <a:endParaRPr lang="en-GB" altLang="en-US" dirty="0">
              <a:solidFill>
                <a:srgbClr val="CC0000"/>
              </a:solidFill>
            </a:endParaRPr>
          </a:p>
        </p:txBody>
      </p:sp>
      <p:pic>
        <p:nvPicPr>
          <p:cNvPr id="9" name="Picture 15" descr="http://t0.gstatic.com/images?q=tbn:ANd9GcTpR07zVTVHQpwn7j1zDu2K-GlvxK0mJ3OsV31FhJeKdYXjdvruYw">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2035" y="5049981"/>
            <a:ext cx="16351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Examples of words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068" y="2355273"/>
            <a:ext cx="3087584" cy="450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401" y="2355273"/>
            <a:ext cx="3151254" cy="450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49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Administration</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Text Box 4"/>
          <p:cNvSpPr txBox="1">
            <a:spLocks noChangeArrowheads="1"/>
          </p:cNvSpPr>
          <p:nvPr/>
        </p:nvSpPr>
        <p:spPr bwMode="auto">
          <a:xfrm>
            <a:off x="1051711" y="2269747"/>
            <a:ext cx="10088578"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fontAlgn="base">
              <a:spcAft>
                <a:spcPct val="0"/>
              </a:spcAft>
            </a:pPr>
            <a:r>
              <a:rPr lang="en-GB" altLang="en-US" dirty="0">
                <a:solidFill>
                  <a:srgbClr val="000000"/>
                </a:solidFill>
                <a:latin typeface="Comic Sans MS" pitchFamily="66" charset="0"/>
              </a:rPr>
              <a:t> </a:t>
            </a:r>
          </a:p>
          <a:p>
            <a:pPr algn="just" fontAlgn="base">
              <a:spcAft>
                <a:spcPct val="0"/>
              </a:spcAft>
              <a:buClr>
                <a:schemeClr val="accent1">
                  <a:lumMod val="75000"/>
                </a:schemeClr>
              </a:buClr>
            </a:pPr>
            <a:r>
              <a:rPr lang="en-GB" altLang="en-US" sz="2800" dirty="0">
                <a:solidFill>
                  <a:schemeClr val="accent1">
                    <a:lumMod val="75000"/>
                  </a:schemeClr>
                </a:solidFill>
                <a:latin typeface="+mn-lt"/>
              </a:rPr>
              <a:t>Miss Grimaldi will conduct all of the screening checks with the  children, including those who didn’t pass in Year 2. </a:t>
            </a:r>
          </a:p>
          <a:p>
            <a:pPr algn="just" fontAlgn="base">
              <a:spcAft>
                <a:spcPct val="0"/>
              </a:spcAft>
              <a:buClr>
                <a:schemeClr val="accent1">
                  <a:lumMod val="75000"/>
                </a:schemeClr>
              </a:buClr>
            </a:pPr>
            <a:endParaRPr lang="en-GB" altLang="en-US" sz="2800" dirty="0">
              <a:solidFill>
                <a:schemeClr val="accent1">
                  <a:lumMod val="75000"/>
                </a:schemeClr>
              </a:solidFill>
              <a:latin typeface="+mn-lt"/>
            </a:endParaRPr>
          </a:p>
          <a:p>
            <a:pPr algn="just" fontAlgn="base">
              <a:spcAft>
                <a:spcPct val="0"/>
              </a:spcAft>
              <a:buClr>
                <a:schemeClr val="accent1">
                  <a:lumMod val="75000"/>
                </a:schemeClr>
              </a:buClr>
            </a:pPr>
            <a:r>
              <a:rPr lang="en-GB" altLang="en-US" sz="2800" dirty="0">
                <a:solidFill>
                  <a:schemeClr val="accent1">
                    <a:lumMod val="75000"/>
                  </a:schemeClr>
                </a:solidFill>
                <a:latin typeface="+mn-lt"/>
              </a:rPr>
              <a:t>The children will complete the check, one to one, in a quiet area of the school.</a:t>
            </a:r>
          </a:p>
          <a:p>
            <a:pPr algn="just" fontAlgn="base">
              <a:spcAft>
                <a:spcPct val="0"/>
              </a:spcAft>
              <a:buClr>
                <a:schemeClr val="accent1">
                  <a:lumMod val="75000"/>
                </a:schemeClr>
              </a:buClr>
            </a:pPr>
            <a:endParaRPr lang="en-GB" altLang="en-US" sz="2800" dirty="0">
              <a:solidFill>
                <a:schemeClr val="accent1">
                  <a:lumMod val="75000"/>
                </a:schemeClr>
              </a:solidFill>
              <a:latin typeface="+mn-lt"/>
            </a:endParaRPr>
          </a:p>
          <a:p>
            <a:pPr algn="just" fontAlgn="base">
              <a:spcAft>
                <a:spcPct val="0"/>
              </a:spcAft>
              <a:buClr>
                <a:schemeClr val="accent1">
                  <a:lumMod val="75000"/>
                </a:schemeClr>
              </a:buClr>
            </a:pPr>
            <a:r>
              <a:rPr lang="en-GB" altLang="en-US" sz="2800" dirty="0">
                <a:solidFill>
                  <a:schemeClr val="accent1">
                    <a:lumMod val="75000"/>
                  </a:schemeClr>
                </a:solidFill>
                <a:latin typeface="+mn-lt"/>
              </a:rPr>
              <a:t>We are not permitted to indicate to the children at the time whether they have correctly sounded  out and/or blended the word. </a:t>
            </a:r>
          </a:p>
          <a:p>
            <a:pPr marL="216000" indent="-342900" fontAlgn="base">
              <a:spcAft>
                <a:spcPct val="0"/>
              </a:spcAft>
              <a:buFont typeface="Courier New" panose="02070309020205020404" pitchFamily="49" charset="0"/>
              <a:buChar char="o"/>
            </a:pPr>
            <a:endParaRPr lang="en-GB" altLang="en-US" sz="2000" dirty="0">
              <a:solidFill>
                <a:prstClr val="black"/>
              </a:solidFill>
              <a:latin typeface="Comic Sans MS" pitchFamily="66" charset="0"/>
            </a:endParaRPr>
          </a:p>
          <a:p>
            <a:pPr marL="342900" indent="-342900" eaLnBrk="1" fontAlgn="base" hangingPunct="1">
              <a:spcBef>
                <a:spcPct val="50000"/>
              </a:spcBef>
              <a:spcAft>
                <a:spcPct val="0"/>
              </a:spcAft>
              <a:buFont typeface="Arial" panose="020B0604020202020204" pitchFamily="34" charset="0"/>
              <a:buChar char="•"/>
            </a:pPr>
            <a:endParaRPr lang="en-GB" altLang="en-US" sz="2200" dirty="0">
              <a:solidFill>
                <a:srgbClr val="000000"/>
              </a:solidFill>
              <a:latin typeface="Comic Sans MS" pitchFamily="66" charset="0"/>
            </a:endParaRPr>
          </a:p>
          <a:p>
            <a:pPr eaLnBrk="1" fontAlgn="base" hangingPunct="1">
              <a:spcBef>
                <a:spcPct val="50000"/>
              </a:spcBef>
              <a:spcAft>
                <a:spcPct val="0"/>
              </a:spcAft>
            </a:pPr>
            <a:endParaRPr lang="en-GB" altLang="en-US" sz="2200" dirty="0">
              <a:solidFill>
                <a:srgbClr val="000000"/>
              </a:solidFill>
              <a:latin typeface="Comic Sans MS" pitchFamily="66" charset="0"/>
            </a:endParaRPr>
          </a:p>
          <a:p>
            <a:pPr eaLnBrk="1" fontAlgn="base" hangingPunct="1">
              <a:spcBef>
                <a:spcPct val="50000"/>
              </a:spcBef>
              <a:spcAft>
                <a:spcPct val="0"/>
              </a:spcAft>
              <a:buFontTx/>
              <a:buChar char="•"/>
            </a:pPr>
            <a:endParaRPr lang="en-GB" altLang="en-US" dirty="0">
              <a:solidFill>
                <a:srgbClr val="CC0000"/>
              </a:solidFill>
            </a:endParaRPr>
          </a:p>
        </p:txBody>
      </p:sp>
    </p:spTree>
    <p:extLst>
      <p:ext uri="{BB962C8B-B14F-4D97-AF65-F5344CB8AC3E}">
        <p14:creationId xmlns:p14="http://schemas.microsoft.com/office/powerpoint/2010/main" val="145463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Results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Text Box 4"/>
          <p:cNvSpPr txBox="1">
            <a:spLocks noChangeArrowheads="1"/>
          </p:cNvSpPr>
          <p:nvPr/>
        </p:nvSpPr>
        <p:spPr bwMode="auto">
          <a:xfrm>
            <a:off x="467544" y="2108239"/>
            <a:ext cx="1147961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eaLnBrk="1" fontAlgn="base" hangingPunct="1">
              <a:spcBef>
                <a:spcPct val="50000"/>
              </a:spcBef>
              <a:spcAft>
                <a:spcPct val="0"/>
              </a:spcAft>
              <a:buFont typeface="Arial" panose="020B0604020202020204" pitchFamily="34" charset="0"/>
              <a:buChar char="•"/>
              <a:defRPr/>
            </a:pPr>
            <a:endParaRPr lang="en-GB" dirty="0">
              <a:solidFill>
                <a:prstClr val="black"/>
              </a:solidFill>
              <a:latin typeface="Comic Sans MS" pitchFamily="66" charset="0"/>
            </a:endParaRPr>
          </a:p>
          <a:p>
            <a:pPr eaLnBrk="1" fontAlgn="base" hangingPunct="1">
              <a:spcBef>
                <a:spcPct val="50000"/>
              </a:spcBef>
              <a:spcAft>
                <a:spcPct val="0"/>
              </a:spcAft>
              <a:buClr>
                <a:schemeClr val="accent1">
                  <a:lumMod val="75000"/>
                </a:schemeClr>
              </a:buClr>
              <a:defRPr/>
            </a:pPr>
            <a:r>
              <a:rPr lang="en-GB" dirty="0">
                <a:solidFill>
                  <a:schemeClr val="accent1">
                    <a:lumMod val="75000"/>
                  </a:schemeClr>
                </a:solidFill>
                <a:latin typeface="+mn-lt"/>
              </a:rPr>
              <a:t>The school will inform you of whether your child falls below or within a national standard (the threshold being determined by DfE).   </a:t>
            </a:r>
          </a:p>
          <a:p>
            <a:pPr eaLnBrk="1" fontAlgn="base" hangingPunct="1">
              <a:spcBef>
                <a:spcPct val="50000"/>
              </a:spcBef>
              <a:spcAft>
                <a:spcPct val="0"/>
              </a:spcAft>
              <a:buClr>
                <a:schemeClr val="accent1">
                  <a:lumMod val="75000"/>
                </a:schemeClr>
              </a:buClr>
              <a:defRPr/>
            </a:pPr>
            <a:r>
              <a:rPr lang="en-GB" dirty="0">
                <a:solidFill>
                  <a:schemeClr val="accent1">
                    <a:lumMod val="75000"/>
                  </a:schemeClr>
                </a:solidFill>
                <a:latin typeface="+mn-lt"/>
              </a:rPr>
              <a:t>Results will be reported in the pupils’ annual reports  in July. </a:t>
            </a:r>
            <a:r>
              <a:rPr lang="en-GB" b="1" dirty="0">
                <a:solidFill>
                  <a:schemeClr val="accent1">
                    <a:lumMod val="75000"/>
                  </a:schemeClr>
                </a:solidFill>
                <a:latin typeface="+mn-lt"/>
              </a:rPr>
              <a:t>WT</a:t>
            </a:r>
            <a:r>
              <a:rPr lang="en-GB" dirty="0">
                <a:solidFill>
                  <a:schemeClr val="accent1">
                    <a:lumMod val="75000"/>
                  </a:schemeClr>
                </a:solidFill>
                <a:latin typeface="+mn-lt"/>
              </a:rPr>
              <a:t> means working towards the required standard. </a:t>
            </a:r>
            <a:r>
              <a:rPr lang="en-GB" b="1" dirty="0">
                <a:solidFill>
                  <a:schemeClr val="accent1">
                    <a:lumMod val="75000"/>
                  </a:schemeClr>
                </a:solidFill>
                <a:latin typeface="+mn-lt"/>
              </a:rPr>
              <a:t>WA</a:t>
            </a:r>
            <a:r>
              <a:rPr lang="en-GB" dirty="0">
                <a:solidFill>
                  <a:schemeClr val="accent1">
                    <a:lumMod val="75000"/>
                  </a:schemeClr>
                </a:solidFill>
                <a:latin typeface="+mn-lt"/>
              </a:rPr>
              <a:t> means working at the required standard. </a:t>
            </a:r>
          </a:p>
          <a:p>
            <a:pPr eaLnBrk="1" fontAlgn="base" hangingPunct="1">
              <a:spcBef>
                <a:spcPct val="50000"/>
              </a:spcBef>
              <a:spcAft>
                <a:spcPct val="0"/>
              </a:spcAft>
              <a:buClr>
                <a:schemeClr val="accent1">
                  <a:lumMod val="75000"/>
                </a:schemeClr>
              </a:buClr>
              <a:defRPr/>
            </a:pPr>
            <a:r>
              <a:rPr lang="en-GB" dirty="0">
                <a:solidFill>
                  <a:schemeClr val="accent1">
                    <a:lumMod val="75000"/>
                  </a:schemeClr>
                </a:solidFill>
                <a:latin typeface="+mn-lt"/>
              </a:rPr>
              <a:t>If your child does fall below the expected standard, they will re-take the phonics screening check in Year 2.  </a:t>
            </a:r>
          </a:p>
          <a:p>
            <a:pPr eaLnBrk="1" fontAlgn="base" hangingPunct="1">
              <a:spcBef>
                <a:spcPct val="50000"/>
              </a:spcBef>
              <a:spcAft>
                <a:spcPct val="0"/>
              </a:spcAft>
              <a:defRPr/>
            </a:pPr>
            <a:r>
              <a:rPr lang="en-GB" altLang="en-US" dirty="0">
                <a:solidFill>
                  <a:prstClr val="black"/>
                </a:solidFill>
                <a:latin typeface="Comic Sans MS" pitchFamily="66" charset="0"/>
              </a:rPr>
              <a:t>	</a:t>
            </a:r>
          </a:p>
          <a:p>
            <a:pPr eaLnBrk="1" fontAlgn="base" hangingPunct="1">
              <a:lnSpc>
                <a:spcPct val="150000"/>
              </a:lnSpc>
              <a:spcBef>
                <a:spcPct val="50000"/>
              </a:spcBef>
              <a:spcAft>
                <a:spcPct val="0"/>
              </a:spcAft>
              <a:buFont typeface="Wingdings" pitchFamily="2" charset="2"/>
              <a:buChar char="q"/>
              <a:defRPr/>
            </a:pPr>
            <a:endParaRPr lang="en-GB" altLang="en-US" dirty="0">
              <a:solidFill>
                <a:prstClr val="black"/>
              </a:solidFill>
              <a:latin typeface="Comic Sans MS" pitchFamily="66" charset="0"/>
            </a:endParaRPr>
          </a:p>
        </p:txBody>
      </p:sp>
    </p:spTree>
    <p:extLst>
      <p:ext uri="{BB962C8B-B14F-4D97-AF65-F5344CB8AC3E}">
        <p14:creationId xmlns:p14="http://schemas.microsoft.com/office/powerpoint/2010/main" val="10796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How can you help?</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Rectangle 3"/>
          <p:cNvSpPr>
            <a:spLocks noChangeArrowheads="1"/>
          </p:cNvSpPr>
          <p:nvPr/>
        </p:nvSpPr>
        <p:spPr bwMode="auto">
          <a:xfrm>
            <a:off x="977249" y="2493051"/>
            <a:ext cx="1053587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50000"/>
              </a:spcBef>
              <a:spcAft>
                <a:spcPct val="0"/>
              </a:spcAft>
            </a:pPr>
            <a:r>
              <a:rPr lang="en-GB" altLang="en-US" sz="2400" dirty="0">
                <a:solidFill>
                  <a:schemeClr val="accent1">
                    <a:lumMod val="75000"/>
                  </a:schemeClr>
                </a:solidFill>
                <a:cs typeface="Times New Roman" pitchFamily="18" charset="0"/>
              </a:rPr>
              <a:t>Encourage your child to ‘sound out’ when reading or writing. Focusing particularly on spotting more unusual sound patterns.</a:t>
            </a:r>
          </a:p>
          <a:p>
            <a:pPr fontAlgn="base">
              <a:spcBef>
                <a:spcPct val="50000"/>
              </a:spcBef>
              <a:spcAft>
                <a:spcPct val="0"/>
              </a:spcAft>
            </a:pPr>
            <a:r>
              <a:rPr lang="en-GB" altLang="en-US" sz="2400" dirty="0">
                <a:solidFill>
                  <a:schemeClr val="accent1">
                    <a:lumMod val="75000"/>
                  </a:schemeClr>
                </a:solidFill>
                <a:cs typeface="Times New Roman" pitchFamily="18" charset="0"/>
              </a:rPr>
              <a:t>e.g.</a:t>
            </a:r>
          </a:p>
          <a:p>
            <a:pPr fontAlgn="base">
              <a:spcBef>
                <a:spcPct val="50000"/>
              </a:spcBef>
              <a:spcAft>
                <a:spcPct val="0"/>
              </a:spcAft>
            </a:pPr>
            <a:r>
              <a:rPr lang="en-GB" altLang="en-US" sz="2400" u="sng" dirty="0">
                <a:solidFill>
                  <a:schemeClr val="accent1">
                    <a:lumMod val="75000"/>
                  </a:schemeClr>
                </a:solidFill>
                <a:cs typeface="Times New Roman" pitchFamily="18" charset="0"/>
              </a:rPr>
              <a:t>Digraph </a:t>
            </a:r>
            <a:r>
              <a:rPr lang="en-GB" altLang="en-US" sz="2400" dirty="0">
                <a:solidFill>
                  <a:schemeClr val="accent1">
                    <a:lumMod val="75000"/>
                  </a:schemeClr>
                </a:solidFill>
                <a:cs typeface="Times New Roman" pitchFamily="18" charset="0"/>
              </a:rPr>
              <a:t>- 2 letters making one sound - c</a:t>
            </a:r>
            <a:r>
              <a:rPr lang="en-GB" altLang="en-US" sz="2400" u="sng" dirty="0">
                <a:solidFill>
                  <a:schemeClr val="accent1">
                    <a:lumMod val="75000"/>
                  </a:schemeClr>
                </a:solidFill>
                <a:cs typeface="Times New Roman" pitchFamily="18" charset="0"/>
              </a:rPr>
              <a:t>ow</a:t>
            </a:r>
            <a:r>
              <a:rPr lang="en-GB" altLang="en-US" sz="2400" dirty="0">
                <a:solidFill>
                  <a:schemeClr val="accent1">
                    <a:lumMod val="75000"/>
                  </a:schemeClr>
                </a:solidFill>
                <a:cs typeface="Times New Roman" pitchFamily="18" charset="0"/>
              </a:rPr>
              <a:t> </a:t>
            </a:r>
          </a:p>
          <a:p>
            <a:pPr fontAlgn="base">
              <a:spcBef>
                <a:spcPct val="50000"/>
              </a:spcBef>
              <a:spcAft>
                <a:spcPct val="0"/>
              </a:spcAft>
            </a:pPr>
            <a:r>
              <a:rPr lang="en-GB" altLang="en-US" sz="2400" u="sng" dirty="0">
                <a:solidFill>
                  <a:schemeClr val="accent1">
                    <a:lumMod val="75000"/>
                  </a:schemeClr>
                </a:solidFill>
                <a:cs typeface="Times New Roman" pitchFamily="18" charset="0"/>
              </a:rPr>
              <a:t>Trigraphs </a:t>
            </a:r>
            <a:r>
              <a:rPr lang="en-GB" altLang="en-US" sz="2400" dirty="0">
                <a:solidFill>
                  <a:schemeClr val="accent1">
                    <a:lumMod val="75000"/>
                  </a:schemeClr>
                </a:solidFill>
                <a:cs typeface="Times New Roman" pitchFamily="18" charset="0"/>
              </a:rPr>
              <a:t>- 3 letters making one sound - n</a:t>
            </a:r>
            <a:r>
              <a:rPr lang="en-GB" altLang="en-US" sz="2400" u="sng" dirty="0">
                <a:solidFill>
                  <a:schemeClr val="accent1">
                    <a:lumMod val="75000"/>
                  </a:schemeClr>
                </a:solidFill>
                <a:cs typeface="Times New Roman" pitchFamily="18" charset="0"/>
              </a:rPr>
              <a:t>igh</a:t>
            </a:r>
            <a:r>
              <a:rPr lang="en-GB" altLang="en-US" sz="2400" dirty="0">
                <a:solidFill>
                  <a:schemeClr val="accent1">
                    <a:lumMod val="75000"/>
                  </a:schemeClr>
                </a:solidFill>
                <a:cs typeface="Times New Roman" pitchFamily="18" charset="0"/>
              </a:rPr>
              <a:t>t</a:t>
            </a:r>
          </a:p>
          <a:p>
            <a:pPr fontAlgn="base">
              <a:spcBef>
                <a:spcPct val="50000"/>
              </a:spcBef>
              <a:spcAft>
                <a:spcPct val="0"/>
              </a:spcAft>
            </a:pPr>
            <a:r>
              <a:rPr lang="en-GB" altLang="en-US" sz="2400" u="sng" dirty="0">
                <a:solidFill>
                  <a:schemeClr val="accent1">
                    <a:lumMod val="75000"/>
                  </a:schemeClr>
                </a:solidFill>
                <a:cs typeface="Times New Roman" pitchFamily="18" charset="0"/>
              </a:rPr>
              <a:t>Split digraphs -</a:t>
            </a:r>
            <a:r>
              <a:rPr lang="en-GB" altLang="en-US" sz="2400" dirty="0">
                <a:solidFill>
                  <a:schemeClr val="accent1">
                    <a:lumMod val="75000"/>
                  </a:schemeClr>
                </a:solidFill>
                <a:cs typeface="Times New Roman" pitchFamily="18" charset="0"/>
              </a:rPr>
              <a:t> 2 vowels with a consonant in between - spine   - i_e  </a:t>
            </a:r>
          </a:p>
        </p:txBody>
      </p:sp>
    </p:spTree>
    <p:extLst>
      <p:ext uri="{BB962C8B-B14F-4D97-AF65-F5344CB8AC3E}">
        <p14:creationId xmlns:p14="http://schemas.microsoft.com/office/powerpoint/2010/main" val="19056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How can you help?</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580135" y="2308484"/>
            <a:ext cx="11031729" cy="4873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fontAlgn="base">
              <a:lnSpc>
                <a:spcPct val="80000"/>
              </a:lnSpc>
              <a:spcBef>
                <a:spcPct val="20000"/>
              </a:spcBef>
              <a:spcAft>
                <a:spcPct val="0"/>
              </a:spcAft>
            </a:pPr>
            <a:endParaRPr lang="en-US" altLang="en-US" sz="2200" b="1" kern="0" dirty="0">
              <a:solidFill>
                <a:schemeClr val="accent1">
                  <a:lumMod val="75000"/>
                </a:schemeClr>
              </a:solidFill>
            </a:endParaRPr>
          </a:p>
          <a:p>
            <a:pPr algn="just" fontAlgn="base">
              <a:lnSpc>
                <a:spcPct val="80000"/>
              </a:lnSpc>
              <a:spcBef>
                <a:spcPct val="20000"/>
              </a:spcBef>
              <a:spcAft>
                <a:spcPct val="0"/>
              </a:spcAft>
              <a:buClr>
                <a:schemeClr val="accent1">
                  <a:lumMod val="75000"/>
                </a:schemeClr>
              </a:buClr>
            </a:pPr>
            <a:r>
              <a:rPr lang="en-US" altLang="en-US" sz="1900" kern="0" dirty="0">
                <a:solidFill>
                  <a:schemeClr val="accent1">
                    <a:lumMod val="75000"/>
                  </a:schemeClr>
                </a:solidFill>
              </a:rPr>
              <a:t>There are lots of activities that you can do at home to support your child with their reading and writing. </a:t>
            </a:r>
          </a:p>
          <a:p>
            <a:pPr algn="just" fontAlgn="base">
              <a:lnSpc>
                <a:spcPct val="80000"/>
              </a:lnSpc>
              <a:spcBef>
                <a:spcPct val="20000"/>
              </a:spcBef>
              <a:spcAft>
                <a:spcPct val="0"/>
              </a:spcAft>
              <a:buClr>
                <a:schemeClr val="accent1">
                  <a:lumMod val="75000"/>
                </a:schemeClr>
              </a:buClr>
            </a:pPr>
            <a:endParaRPr lang="en-US" altLang="en-US" sz="1900" b="1" kern="0" dirty="0">
              <a:solidFill>
                <a:schemeClr val="accent1">
                  <a:lumMod val="75000"/>
                </a:schemeClr>
              </a:solidFill>
            </a:endParaRPr>
          </a:p>
          <a:p>
            <a:pPr algn="just" fontAlgn="base">
              <a:lnSpc>
                <a:spcPct val="80000"/>
              </a:lnSpc>
              <a:spcBef>
                <a:spcPct val="20000"/>
              </a:spcBef>
              <a:spcAft>
                <a:spcPct val="0"/>
              </a:spcAft>
              <a:buClr>
                <a:schemeClr val="accent1">
                  <a:lumMod val="75000"/>
                </a:schemeClr>
              </a:buClr>
            </a:pPr>
            <a:r>
              <a:rPr lang="en-US" altLang="en-US" sz="1900" b="1" kern="0" dirty="0">
                <a:solidFill>
                  <a:schemeClr val="accent1">
                    <a:lumMod val="75000"/>
                  </a:schemeClr>
                </a:solidFill>
              </a:rPr>
              <a:t>Magnetic letters: </a:t>
            </a:r>
            <a:r>
              <a:rPr lang="en-US" altLang="en-US" sz="1900" kern="0" dirty="0">
                <a:solidFill>
                  <a:schemeClr val="accent1">
                    <a:lumMod val="75000"/>
                  </a:schemeClr>
                </a:solidFill>
              </a:rPr>
              <a:t>Buy magnetic letters for your fridge, or for use with a tin tray. Go through the sounds and make different words encouraging them to sound them out in order to read them, this can also help them with their writing. You can even make some nonsense words. </a:t>
            </a:r>
          </a:p>
          <a:p>
            <a:pPr algn="l">
              <a:buClr>
                <a:schemeClr val="accent1">
                  <a:lumMod val="75000"/>
                </a:schemeClr>
              </a:buClr>
            </a:pPr>
            <a:r>
              <a:rPr lang="en-US" altLang="en-US" sz="1900" b="1" kern="0" dirty="0">
                <a:solidFill>
                  <a:schemeClr val="accent1">
                    <a:lumMod val="75000"/>
                  </a:schemeClr>
                </a:solidFill>
              </a:rPr>
              <a:t>Whiteboards: </a:t>
            </a:r>
            <a:r>
              <a:rPr lang="en-US" altLang="en-US" sz="1900" kern="0" dirty="0">
                <a:solidFill>
                  <a:schemeClr val="accent1">
                    <a:lumMod val="75000"/>
                  </a:schemeClr>
                </a:solidFill>
              </a:rPr>
              <a:t>Spelling is harder than reading words – praise, don’t criticise. Little whiteboards and pens, and magic boards, are a good way for children to try out spellings and practise their handwriting.</a:t>
            </a:r>
          </a:p>
          <a:p>
            <a:pPr algn="l">
              <a:buClr>
                <a:schemeClr val="accent1">
                  <a:lumMod val="75000"/>
                </a:schemeClr>
              </a:buClr>
            </a:pPr>
            <a:endParaRPr lang="en-US" altLang="en-US" sz="1900" kern="0" dirty="0">
              <a:solidFill>
                <a:schemeClr val="accent1">
                  <a:lumMod val="75000"/>
                </a:schemeClr>
              </a:solidFill>
            </a:endParaRPr>
          </a:p>
          <a:p>
            <a:pPr algn="l" fontAlgn="base">
              <a:lnSpc>
                <a:spcPct val="80000"/>
              </a:lnSpc>
              <a:spcBef>
                <a:spcPct val="20000"/>
              </a:spcBef>
              <a:spcAft>
                <a:spcPct val="0"/>
              </a:spcAft>
              <a:buClr>
                <a:schemeClr val="accent1">
                  <a:lumMod val="75000"/>
                </a:schemeClr>
              </a:buClr>
            </a:pPr>
            <a:r>
              <a:rPr lang="en-US" altLang="en-US" sz="1900" b="1" kern="0" dirty="0">
                <a:solidFill>
                  <a:schemeClr val="accent1">
                    <a:lumMod val="75000"/>
                  </a:schemeClr>
                </a:solidFill>
              </a:rPr>
              <a:t>Handwriting: </a:t>
            </a:r>
            <a:r>
              <a:rPr lang="en-US" altLang="en-US" sz="1900" kern="0" dirty="0">
                <a:solidFill>
                  <a:schemeClr val="accent1">
                    <a:lumMod val="75000"/>
                  </a:schemeClr>
                </a:solidFill>
              </a:rPr>
              <a:t>For handwriting children need to be well coordinated through their whole body, not just their hands and fingers. Games that help co-ordination include throwing balls at a target, under-arm and over-arm, and bouncing balls – also skipping on the spot, throwing a Frisbee, picking up pebbles from the beach and throwing them into the sea. Have fun!</a:t>
            </a:r>
          </a:p>
          <a:p>
            <a:pPr algn="l" fontAlgn="base">
              <a:lnSpc>
                <a:spcPct val="80000"/>
              </a:lnSpc>
              <a:spcBef>
                <a:spcPct val="20000"/>
              </a:spcBef>
              <a:spcAft>
                <a:spcPct val="0"/>
              </a:spcAft>
              <a:buClr>
                <a:schemeClr val="accent1">
                  <a:lumMod val="75000"/>
                </a:schemeClr>
              </a:buClr>
            </a:pPr>
            <a:endParaRPr lang="en-US" altLang="en-US" sz="1900" kern="0" dirty="0">
              <a:solidFill>
                <a:schemeClr val="accent1">
                  <a:lumMod val="75000"/>
                </a:schemeClr>
              </a:solidFill>
            </a:endParaRPr>
          </a:p>
          <a:p>
            <a:pPr algn="l">
              <a:buClr>
                <a:schemeClr val="accent1">
                  <a:lumMod val="75000"/>
                </a:schemeClr>
              </a:buClr>
            </a:pPr>
            <a:r>
              <a:rPr lang="en-GB" sz="1900" b="1" dirty="0">
                <a:solidFill>
                  <a:schemeClr val="accent1">
                    <a:lumMod val="75000"/>
                  </a:schemeClr>
                </a:solidFill>
              </a:rPr>
              <a:t>Words and Sounds book: </a:t>
            </a:r>
            <a:r>
              <a:rPr lang="en-GB" sz="1900" dirty="0">
                <a:solidFill>
                  <a:schemeClr val="accent1">
                    <a:lumMod val="75000"/>
                  </a:schemeClr>
                </a:solidFill>
              </a:rPr>
              <a:t>Five minutes a day practising the high frequency words and phonemes really helps. </a:t>
            </a:r>
          </a:p>
          <a:p>
            <a:pPr algn="just" fontAlgn="base">
              <a:lnSpc>
                <a:spcPct val="80000"/>
              </a:lnSpc>
              <a:spcBef>
                <a:spcPct val="20000"/>
              </a:spcBef>
              <a:spcAft>
                <a:spcPct val="0"/>
              </a:spcAft>
              <a:buClr>
                <a:schemeClr val="accent1">
                  <a:lumMod val="75000"/>
                </a:schemeClr>
              </a:buClr>
            </a:pPr>
            <a:endParaRPr lang="en-US" altLang="en-US" kern="0" dirty="0">
              <a:solidFill>
                <a:schemeClr val="accent1">
                  <a:lumMod val="75000"/>
                </a:schemeClr>
              </a:solidFill>
            </a:endParaRPr>
          </a:p>
          <a:p>
            <a:pPr algn="just" fontAlgn="base">
              <a:lnSpc>
                <a:spcPct val="80000"/>
              </a:lnSpc>
              <a:spcBef>
                <a:spcPct val="20000"/>
              </a:spcBef>
              <a:spcAft>
                <a:spcPct val="0"/>
              </a:spcAft>
              <a:buClr>
                <a:schemeClr val="accent1">
                  <a:lumMod val="75000"/>
                </a:schemeClr>
              </a:buClr>
            </a:pPr>
            <a:endParaRPr lang="en-US" altLang="en-US" kern="0" dirty="0">
              <a:solidFill>
                <a:schemeClr val="accent1">
                  <a:lumMod val="75000"/>
                </a:schemeClr>
              </a:solidFill>
            </a:endParaRPr>
          </a:p>
          <a:p>
            <a:pPr algn="just">
              <a:buClr>
                <a:schemeClr val="accent1">
                  <a:lumMod val="75000"/>
                </a:schemeClr>
              </a:buClr>
              <a:buFont typeface="Courier New" panose="02070309020205020404" pitchFamily="49" charset="0"/>
              <a:buChar char="o"/>
            </a:pPr>
            <a:endParaRPr lang="en-GB" dirty="0"/>
          </a:p>
        </p:txBody>
      </p:sp>
    </p:spTree>
    <p:extLst>
      <p:ext uri="{BB962C8B-B14F-4D97-AF65-F5344CB8AC3E}">
        <p14:creationId xmlns:p14="http://schemas.microsoft.com/office/powerpoint/2010/main" val="11991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Useful websites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lvl="0"/>
            <a:r>
              <a:rPr lang="en-GB" sz="6000" b="1" i="1" dirty="0">
                <a:effectLst/>
                <a:ea typeface="Calibri" charset="0"/>
                <a:cs typeface="Times New Roman" charset="0"/>
              </a:rPr>
              <a:t> </a:t>
            </a:r>
            <a:endParaRPr lang="en-US" altLang="en-US" sz="6000" kern="0" dirty="0">
              <a:solidFill>
                <a:srgbClr val="2F1311"/>
              </a:solidFill>
              <a:latin typeface="Comic Sans MS" panose="030F0702030302020204" pitchFamily="66" charset="0"/>
            </a:endParaRPr>
          </a:p>
          <a:p>
            <a:pPr lvl="0"/>
            <a:endParaRPr lang="en-US" altLang="en-US" sz="6000" kern="0" dirty="0">
              <a:solidFill>
                <a:srgbClr val="2F1311"/>
              </a:solidFill>
              <a:latin typeface="Comic Sans MS" panose="030F0702030302020204" pitchFamily="66" charset="0"/>
            </a:endParaRPr>
          </a:p>
          <a:p>
            <a:pPr>
              <a:spcAft>
                <a:spcPts val="0"/>
              </a:spcAft>
            </a:pP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4"/>
          <p:cNvSpPr txBox="1">
            <a:spLocks/>
          </p:cNvSpPr>
          <p:nvPr/>
        </p:nvSpPr>
        <p:spPr>
          <a:xfrm>
            <a:off x="457200" y="2413839"/>
            <a:ext cx="11489960" cy="4269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dirty="0">
                <a:solidFill>
                  <a:schemeClr val="accent1">
                    <a:lumMod val="75000"/>
                  </a:schemeClr>
                </a:solidFill>
              </a:rPr>
              <a:t>A fantastic App: Mr Thorne does Phonics</a:t>
            </a:r>
          </a:p>
          <a:p>
            <a:r>
              <a:rPr lang="en-GB" dirty="0">
                <a:solidFill>
                  <a:schemeClr val="accent1">
                    <a:lumMod val="75000"/>
                  </a:schemeClr>
                </a:solidFill>
              </a:rPr>
              <a:t>http://www.letters-and-sounds.com </a:t>
            </a:r>
          </a:p>
          <a:p>
            <a:r>
              <a:rPr lang="en-GB" dirty="0">
                <a:solidFill>
                  <a:schemeClr val="accent1">
                    <a:lumMod val="75000"/>
                  </a:schemeClr>
                </a:solidFill>
              </a:rPr>
              <a:t>http://www.ictgames.com/phonemePopLS-v2.html  </a:t>
            </a:r>
          </a:p>
          <a:p>
            <a:r>
              <a:rPr lang="en-GB" dirty="0">
                <a:solidFill>
                  <a:schemeClr val="accent1">
                    <a:lumMod val="75000"/>
                  </a:schemeClr>
                </a:solidFill>
              </a:rPr>
              <a:t>http://www.familylearning.org.uk/phonics_games.html </a:t>
            </a:r>
          </a:p>
          <a:p>
            <a:r>
              <a:rPr lang="en-GB" dirty="0">
                <a:solidFill>
                  <a:schemeClr val="accent1">
                    <a:lumMod val="75000"/>
                  </a:schemeClr>
                </a:solidFill>
              </a:rPr>
              <a:t>http://www.bbc.co.uk/bitesize/ks1/literacy  </a:t>
            </a:r>
          </a:p>
          <a:p>
            <a:r>
              <a:rPr lang="en-GB" dirty="0">
                <a:solidFill>
                  <a:schemeClr val="accent1">
                    <a:lumMod val="75000"/>
                  </a:schemeClr>
                </a:solidFill>
              </a:rPr>
              <a:t>http://www.teachyourmonstertoread.com </a:t>
            </a:r>
          </a:p>
          <a:p>
            <a:r>
              <a:rPr lang="en-GB" dirty="0">
                <a:solidFill>
                  <a:schemeClr val="accent1">
                    <a:lumMod val="75000"/>
                  </a:schemeClr>
                </a:solidFill>
                <a:hlinkClick r:id="rId4"/>
              </a:rPr>
              <a:t>https://www.bbc.co.uk/cbeebies/shows/alphablocks</a:t>
            </a:r>
            <a:endParaRPr lang="en-GB" dirty="0">
              <a:solidFill>
                <a:schemeClr val="accent1">
                  <a:lumMod val="75000"/>
                </a:schemeClr>
              </a:solidFill>
            </a:endParaRPr>
          </a:p>
          <a:p>
            <a:r>
              <a:rPr lang="en-GB" dirty="0">
                <a:solidFill>
                  <a:schemeClr val="accent1">
                    <a:lumMod val="75000"/>
                  </a:schemeClr>
                </a:solidFill>
              </a:rPr>
              <a:t>https://www.phonicsplay.co.uk/PicnicOnPluto.html</a:t>
            </a:r>
          </a:p>
          <a:p>
            <a:r>
              <a:rPr lang="en-GB" dirty="0">
                <a:hlinkClick r:id="rId5"/>
              </a:rPr>
              <a:t>https://www.spellzone.com/games/bouncing_anagram/game-213.htm</a:t>
            </a:r>
            <a:endParaRPr lang="en-GB" dirty="0">
              <a:solidFill>
                <a:schemeClr val="accent1">
                  <a:lumMod val="75000"/>
                </a:schemeClr>
              </a:solidFill>
            </a:endParaRPr>
          </a:p>
          <a:p>
            <a:endParaRPr lang="en-GB" sz="1800" dirty="0">
              <a:latin typeface="Comic Sans MS" panose="030F0702030302020204" pitchFamily="66" charset="0"/>
            </a:endParaRPr>
          </a:p>
          <a:p>
            <a:endParaRPr lang="en-GB" sz="1800" dirty="0">
              <a:latin typeface="Comic Sans MS" panose="030F0702030302020204" pitchFamily="66" charset="0"/>
            </a:endParaRPr>
          </a:p>
        </p:txBody>
      </p:sp>
    </p:spTree>
    <p:extLst>
      <p:ext uri="{BB962C8B-B14F-4D97-AF65-F5344CB8AC3E}">
        <p14:creationId xmlns:p14="http://schemas.microsoft.com/office/powerpoint/2010/main" val="81710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Glossary</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lvl="0"/>
            <a:r>
              <a:rPr lang="en-GB" sz="6000" b="1" i="1" dirty="0">
                <a:effectLst/>
                <a:ea typeface="Calibri" charset="0"/>
                <a:cs typeface="Times New Roman" charset="0"/>
              </a:rPr>
              <a:t> </a:t>
            </a:r>
            <a:endParaRPr lang="en-US" altLang="en-US" sz="6000" kern="0" dirty="0">
              <a:solidFill>
                <a:srgbClr val="2F1311"/>
              </a:solidFill>
              <a:latin typeface="Comic Sans MS" panose="030F0702030302020204" pitchFamily="66" charset="0"/>
            </a:endParaRPr>
          </a:p>
          <a:p>
            <a:pPr lvl="0"/>
            <a:endParaRPr lang="en-US" altLang="en-US" sz="6000" kern="0" dirty="0">
              <a:solidFill>
                <a:srgbClr val="2F1311"/>
              </a:solidFill>
              <a:latin typeface="Comic Sans MS" panose="030F0702030302020204" pitchFamily="66" charset="0"/>
            </a:endParaRPr>
          </a:p>
          <a:p>
            <a:pPr>
              <a:spcAft>
                <a:spcPts val="0"/>
              </a:spcAft>
            </a:pP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7" name="Text Box 4"/>
          <p:cNvSpPr txBox="1">
            <a:spLocks noChangeArrowheads="1"/>
          </p:cNvSpPr>
          <p:nvPr/>
        </p:nvSpPr>
        <p:spPr bwMode="auto">
          <a:xfrm>
            <a:off x="647563" y="2302907"/>
            <a:ext cx="1129959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50000"/>
              </a:spcBef>
              <a:spcAft>
                <a:spcPct val="0"/>
              </a:spcAft>
            </a:pPr>
            <a:r>
              <a:rPr lang="en-GB" altLang="en-US" sz="2000" u="sng" dirty="0">
                <a:solidFill>
                  <a:schemeClr val="accent1">
                    <a:lumMod val="75000"/>
                  </a:schemeClr>
                </a:solidFill>
                <a:latin typeface="+mn-lt"/>
              </a:rPr>
              <a:t>Phoneme:</a:t>
            </a:r>
            <a:r>
              <a:rPr lang="en-GB" altLang="en-US" sz="2000" dirty="0">
                <a:solidFill>
                  <a:schemeClr val="accent1">
                    <a:lumMod val="75000"/>
                  </a:schemeClr>
                </a:solidFill>
                <a:latin typeface="+mn-lt"/>
              </a:rPr>
              <a:t> Smallest identifiable sound of speech.</a:t>
            </a:r>
          </a:p>
          <a:p>
            <a:pPr eaLnBrk="1" fontAlgn="base" hangingPunct="1">
              <a:spcBef>
                <a:spcPct val="50000"/>
              </a:spcBef>
              <a:spcAft>
                <a:spcPct val="0"/>
              </a:spcAft>
            </a:pPr>
            <a:r>
              <a:rPr lang="en-GB" altLang="en-US" sz="2000" u="sng" dirty="0">
                <a:solidFill>
                  <a:schemeClr val="accent1">
                    <a:lumMod val="75000"/>
                  </a:schemeClr>
                </a:solidFill>
                <a:latin typeface="+mn-lt"/>
              </a:rPr>
              <a:t>Vowels:</a:t>
            </a:r>
            <a:r>
              <a:rPr lang="en-GB" altLang="en-US" sz="2000" dirty="0">
                <a:solidFill>
                  <a:schemeClr val="accent1">
                    <a:lumMod val="75000"/>
                  </a:schemeClr>
                </a:solidFill>
                <a:latin typeface="+mn-lt"/>
              </a:rPr>
              <a:t> A, E, I, O, and U.</a:t>
            </a:r>
            <a:endParaRPr lang="en-GB" altLang="en-US" sz="2000" u="sng" dirty="0">
              <a:solidFill>
                <a:schemeClr val="accent1">
                  <a:lumMod val="75000"/>
                </a:schemeClr>
              </a:solidFill>
              <a:latin typeface="+mn-lt"/>
            </a:endParaRPr>
          </a:p>
          <a:p>
            <a:pPr eaLnBrk="1" fontAlgn="base" hangingPunct="1">
              <a:spcBef>
                <a:spcPct val="50000"/>
              </a:spcBef>
              <a:spcAft>
                <a:spcPct val="0"/>
              </a:spcAft>
            </a:pPr>
            <a:r>
              <a:rPr lang="en-GB" altLang="en-US" sz="2000" u="sng" dirty="0">
                <a:solidFill>
                  <a:schemeClr val="accent1">
                    <a:lumMod val="75000"/>
                  </a:schemeClr>
                </a:solidFill>
                <a:latin typeface="+mn-lt"/>
              </a:rPr>
              <a:t>Consonants:</a:t>
            </a:r>
            <a:r>
              <a:rPr lang="en-GB" altLang="en-US" sz="2000" dirty="0">
                <a:solidFill>
                  <a:schemeClr val="accent1">
                    <a:lumMod val="75000"/>
                  </a:schemeClr>
                </a:solidFill>
                <a:latin typeface="+mn-lt"/>
              </a:rPr>
              <a:t> Any letter of the alphabet apart from the vowels and ‘y’. </a:t>
            </a:r>
          </a:p>
          <a:p>
            <a:pPr eaLnBrk="1" fontAlgn="base" hangingPunct="1">
              <a:spcBef>
                <a:spcPct val="50000"/>
              </a:spcBef>
              <a:spcAft>
                <a:spcPct val="0"/>
              </a:spcAft>
            </a:pPr>
            <a:r>
              <a:rPr lang="en-GB" altLang="en-US" sz="2000" u="sng" dirty="0">
                <a:solidFill>
                  <a:schemeClr val="accent1">
                    <a:lumMod val="75000"/>
                  </a:schemeClr>
                </a:solidFill>
                <a:latin typeface="+mn-lt"/>
              </a:rPr>
              <a:t>High Frequency Words:</a:t>
            </a:r>
            <a:r>
              <a:rPr lang="en-GB" altLang="en-US" sz="2000" dirty="0">
                <a:solidFill>
                  <a:schemeClr val="accent1">
                    <a:lumMod val="75000"/>
                  </a:schemeClr>
                </a:solidFill>
                <a:latin typeface="+mn-lt"/>
              </a:rPr>
              <a:t> Tricky words with unusual spellings e.g. one, was and the.</a:t>
            </a:r>
            <a:endParaRPr lang="en-GB" altLang="en-US" sz="2000" u="sng" dirty="0">
              <a:solidFill>
                <a:schemeClr val="accent1">
                  <a:lumMod val="75000"/>
                </a:schemeClr>
              </a:solidFill>
              <a:latin typeface="+mn-lt"/>
            </a:endParaRPr>
          </a:p>
          <a:p>
            <a:pPr eaLnBrk="1" fontAlgn="base" hangingPunct="1">
              <a:spcBef>
                <a:spcPct val="50000"/>
              </a:spcBef>
              <a:spcAft>
                <a:spcPct val="0"/>
              </a:spcAft>
            </a:pPr>
            <a:r>
              <a:rPr lang="en-GB" altLang="en-US" sz="2000" u="sng" dirty="0">
                <a:solidFill>
                  <a:schemeClr val="accent1">
                    <a:lumMod val="75000"/>
                  </a:schemeClr>
                </a:solidFill>
                <a:latin typeface="+mn-lt"/>
              </a:rPr>
              <a:t>Grapheme:</a:t>
            </a:r>
            <a:r>
              <a:rPr lang="en-GB" altLang="en-US" sz="2000" dirty="0">
                <a:solidFill>
                  <a:schemeClr val="accent1">
                    <a:lumMod val="75000"/>
                  </a:schemeClr>
                </a:solidFill>
                <a:latin typeface="+mn-lt"/>
              </a:rPr>
              <a:t> Written form of a phoneme.</a:t>
            </a:r>
          </a:p>
          <a:p>
            <a:pPr eaLnBrk="1" fontAlgn="base" hangingPunct="1">
              <a:spcBef>
                <a:spcPct val="50000"/>
              </a:spcBef>
              <a:spcAft>
                <a:spcPct val="0"/>
              </a:spcAft>
            </a:pPr>
            <a:r>
              <a:rPr lang="en-GB" altLang="en-US" sz="2000" u="sng" dirty="0">
                <a:solidFill>
                  <a:schemeClr val="accent1">
                    <a:lumMod val="75000"/>
                  </a:schemeClr>
                </a:solidFill>
                <a:latin typeface="+mn-lt"/>
              </a:rPr>
              <a:t>Blending:</a:t>
            </a:r>
            <a:r>
              <a:rPr lang="en-GB" altLang="en-US" sz="2000" dirty="0">
                <a:solidFill>
                  <a:schemeClr val="accent1">
                    <a:lumMod val="75000"/>
                  </a:schemeClr>
                </a:solidFill>
                <a:latin typeface="+mn-lt"/>
              </a:rPr>
              <a:t> Building up a word to read a word (decoding).</a:t>
            </a:r>
          </a:p>
          <a:p>
            <a:pPr eaLnBrk="1" fontAlgn="base" hangingPunct="1">
              <a:spcBef>
                <a:spcPct val="50000"/>
              </a:spcBef>
              <a:spcAft>
                <a:spcPct val="0"/>
              </a:spcAft>
            </a:pPr>
            <a:r>
              <a:rPr lang="en-GB" altLang="en-US" sz="2000" u="sng" dirty="0">
                <a:solidFill>
                  <a:schemeClr val="accent1">
                    <a:lumMod val="75000"/>
                  </a:schemeClr>
                </a:solidFill>
                <a:latin typeface="+mn-lt"/>
              </a:rPr>
              <a:t>Segmenting:</a:t>
            </a:r>
            <a:r>
              <a:rPr lang="en-GB" altLang="en-US" sz="2000" dirty="0">
                <a:solidFill>
                  <a:schemeClr val="accent1">
                    <a:lumMod val="75000"/>
                  </a:schemeClr>
                </a:solidFill>
                <a:latin typeface="+mn-lt"/>
              </a:rPr>
              <a:t> Breaking up a word to spell a word (encoding).</a:t>
            </a:r>
            <a:endParaRPr lang="en-GB" altLang="en-US" sz="2000" u="sng" dirty="0">
              <a:solidFill>
                <a:schemeClr val="accent1">
                  <a:lumMod val="75000"/>
                </a:schemeClr>
              </a:solidFill>
              <a:latin typeface="+mn-lt"/>
            </a:endParaRPr>
          </a:p>
          <a:p>
            <a:pPr eaLnBrk="1" fontAlgn="base" hangingPunct="1">
              <a:spcBef>
                <a:spcPct val="50000"/>
              </a:spcBef>
              <a:spcAft>
                <a:spcPct val="0"/>
              </a:spcAft>
            </a:pPr>
            <a:r>
              <a:rPr lang="en-GB" altLang="en-US" sz="2000" u="sng" dirty="0">
                <a:solidFill>
                  <a:schemeClr val="accent1">
                    <a:lumMod val="75000"/>
                  </a:schemeClr>
                </a:solidFill>
                <a:latin typeface="+mn-lt"/>
              </a:rPr>
              <a:t>Digraph</a:t>
            </a:r>
            <a:r>
              <a:rPr lang="en-GB" altLang="en-US" sz="2000" dirty="0">
                <a:solidFill>
                  <a:schemeClr val="accent1">
                    <a:lumMod val="75000"/>
                  </a:schemeClr>
                </a:solidFill>
                <a:latin typeface="+mn-lt"/>
              </a:rPr>
              <a:t>- 2 letters making one sound - cow </a:t>
            </a:r>
          </a:p>
          <a:p>
            <a:pPr eaLnBrk="1" fontAlgn="base" hangingPunct="1">
              <a:spcBef>
                <a:spcPct val="50000"/>
              </a:spcBef>
              <a:spcAft>
                <a:spcPct val="0"/>
              </a:spcAft>
            </a:pPr>
            <a:r>
              <a:rPr lang="en-GB" altLang="en-US" sz="2000" u="sng" dirty="0">
                <a:solidFill>
                  <a:schemeClr val="accent1">
                    <a:lumMod val="75000"/>
                  </a:schemeClr>
                </a:solidFill>
                <a:latin typeface="+mn-lt"/>
              </a:rPr>
              <a:t>Trigraphs</a:t>
            </a:r>
            <a:r>
              <a:rPr lang="en-GB" altLang="en-US" sz="2000" dirty="0">
                <a:solidFill>
                  <a:schemeClr val="accent1">
                    <a:lumMod val="75000"/>
                  </a:schemeClr>
                </a:solidFill>
                <a:latin typeface="+mn-lt"/>
              </a:rPr>
              <a:t>- 3 letters making one sound - night</a:t>
            </a:r>
          </a:p>
          <a:p>
            <a:pPr eaLnBrk="1" fontAlgn="base" hangingPunct="1">
              <a:spcBef>
                <a:spcPct val="50000"/>
              </a:spcBef>
              <a:spcAft>
                <a:spcPct val="0"/>
              </a:spcAft>
            </a:pPr>
            <a:r>
              <a:rPr lang="en-GB" altLang="en-US" sz="2000" u="sng" dirty="0">
                <a:solidFill>
                  <a:schemeClr val="accent1">
                    <a:lumMod val="75000"/>
                  </a:schemeClr>
                </a:solidFill>
                <a:latin typeface="+mn-lt"/>
              </a:rPr>
              <a:t>Split digraphs-</a:t>
            </a:r>
            <a:r>
              <a:rPr lang="en-GB" altLang="en-US" sz="2000" dirty="0">
                <a:solidFill>
                  <a:schemeClr val="accent1">
                    <a:lumMod val="75000"/>
                  </a:schemeClr>
                </a:solidFill>
                <a:latin typeface="+mn-lt"/>
              </a:rPr>
              <a:t> 2 vowels with a consonant in between. Used to be  known as the magic e! - spine   - i_e  </a:t>
            </a:r>
          </a:p>
        </p:txBody>
      </p:sp>
    </p:spTree>
    <p:extLst>
      <p:ext uri="{BB962C8B-B14F-4D97-AF65-F5344CB8AC3E}">
        <p14:creationId xmlns:p14="http://schemas.microsoft.com/office/powerpoint/2010/main" val="51581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What is ‘Phonics’?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692726" y="2493051"/>
            <a:ext cx="11111345" cy="4873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2800" dirty="0">
                <a:solidFill>
                  <a:srgbClr val="0070C0"/>
                </a:solidFill>
              </a:rPr>
              <a:t>Phonics is a method of teaching children to read by associating letters with their sounds.</a:t>
            </a:r>
          </a:p>
          <a:p>
            <a:pPr algn="l"/>
            <a:endParaRPr lang="en-GB" sz="2800" dirty="0">
              <a:solidFill>
                <a:srgbClr val="0070C0"/>
              </a:solidFill>
            </a:endParaRPr>
          </a:p>
          <a:p>
            <a:pPr algn="l"/>
            <a:r>
              <a:rPr lang="en-GB" sz="2800" dirty="0">
                <a:solidFill>
                  <a:srgbClr val="0070C0"/>
                </a:solidFill>
              </a:rPr>
              <a:t>We can identify 44 phonemes in the English speech but only 26 letters in the alphabet to represent those sounds for the writing process.</a:t>
            </a:r>
          </a:p>
          <a:p>
            <a:pPr>
              <a:buFont typeface="Courier New" panose="02070309020205020404" pitchFamily="49" charset="0"/>
              <a:buChar char="o"/>
            </a:pPr>
            <a:endParaRPr lang="en-GB" dirty="0">
              <a:latin typeface="Comic Sans MS" panose="030F0702030302020204" pitchFamily="66"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535" y="5104687"/>
            <a:ext cx="4824536" cy="123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5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4" y="259517"/>
            <a:ext cx="9440691"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Questions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lvl="0"/>
            <a:r>
              <a:rPr lang="en-GB" sz="6000" b="1" i="1" dirty="0">
                <a:effectLst/>
                <a:ea typeface="Calibri" charset="0"/>
                <a:cs typeface="Times New Roman" charset="0"/>
              </a:rPr>
              <a:t> </a:t>
            </a:r>
            <a:endParaRPr lang="en-US" altLang="en-US" sz="6000" kern="0" dirty="0">
              <a:solidFill>
                <a:srgbClr val="2F1311"/>
              </a:solidFill>
              <a:latin typeface="Comic Sans MS" panose="030F0702030302020204" pitchFamily="66" charset="0"/>
            </a:endParaRPr>
          </a:p>
          <a:p>
            <a:pPr lvl="0"/>
            <a:endParaRPr lang="en-US" altLang="en-US" sz="6000" kern="0" dirty="0">
              <a:solidFill>
                <a:srgbClr val="2F1311"/>
              </a:solidFill>
              <a:latin typeface="Comic Sans MS" panose="030F0702030302020204" pitchFamily="66" charset="0"/>
            </a:endParaRPr>
          </a:p>
          <a:p>
            <a:pPr>
              <a:spcAft>
                <a:spcPts val="0"/>
              </a:spcAft>
            </a:pP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7" name="Text Box 4"/>
          <p:cNvSpPr txBox="1">
            <a:spLocks noChangeArrowheads="1"/>
          </p:cNvSpPr>
          <p:nvPr/>
        </p:nvSpPr>
        <p:spPr bwMode="auto">
          <a:xfrm>
            <a:off x="2171564" y="2690336"/>
            <a:ext cx="784887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50000"/>
              </a:spcBef>
              <a:spcAft>
                <a:spcPct val="0"/>
              </a:spcAft>
            </a:pPr>
            <a:r>
              <a:rPr lang="en-GB" altLang="en-US" sz="4400" dirty="0">
                <a:solidFill>
                  <a:schemeClr val="accent1">
                    <a:lumMod val="75000"/>
                  </a:schemeClr>
                </a:solidFill>
                <a:latin typeface="+mn-lt"/>
              </a:rPr>
              <a:t>Thank you for coming, </a:t>
            </a:r>
          </a:p>
          <a:p>
            <a:pPr algn="ctr" eaLnBrk="1" fontAlgn="base" hangingPunct="1">
              <a:spcBef>
                <a:spcPct val="50000"/>
              </a:spcBef>
              <a:spcAft>
                <a:spcPct val="0"/>
              </a:spcAft>
            </a:pPr>
            <a:r>
              <a:rPr lang="en-GB" altLang="en-US" sz="4400" dirty="0">
                <a:solidFill>
                  <a:schemeClr val="accent1">
                    <a:lumMod val="75000"/>
                  </a:schemeClr>
                </a:solidFill>
                <a:latin typeface="+mn-lt"/>
              </a:rPr>
              <a:t>are there any questions?</a:t>
            </a:r>
          </a:p>
        </p:txBody>
      </p:sp>
    </p:spTree>
    <p:extLst>
      <p:ext uri="{BB962C8B-B14F-4D97-AF65-F5344CB8AC3E}">
        <p14:creationId xmlns:p14="http://schemas.microsoft.com/office/powerpoint/2010/main" val="91055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10263248"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Why do we teach Phonics?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89710" y="2645451"/>
            <a:ext cx="6096000" cy="3108543"/>
          </a:xfrm>
          <a:prstGeom prst="rect">
            <a:avLst/>
          </a:prstGeom>
        </p:spPr>
        <p:txBody>
          <a:bodyPr>
            <a:spAutoFit/>
          </a:bodyPr>
          <a:lstStyle/>
          <a:p>
            <a:r>
              <a:rPr lang="en-GB" sz="2800" dirty="0">
                <a:solidFill>
                  <a:srgbClr val="0070C0"/>
                </a:solidFill>
              </a:rPr>
              <a:t>Phonics will help your child to:</a:t>
            </a:r>
          </a:p>
          <a:p>
            <a:endParaRPr lang="en-GB" sz="2800" dirty="0">
              <a:solidFill>
                <a:srgbClr val="0070C0"/>
              </a:solidFill>
            </a:endParaRPr>
          </a:p>
          <a:p>
            <a:pPr marL="914400" lvl="1" indent="-457200">
              <a:buFont typeface="Arial" charset="0"/>
              <a:buChar char="•"/>
            </a:pPr>
            <a:r>
              <a:rPr lang="en-GB" sz="2800" dirty="0">
                <a:solidFill>
                  <a:srgbClr val="0070C0"/>
                </a:solidFill>
              </a:rPr>
              <a:t>Tune into sounds </a:t>
            </a:r>
          </a:p>
          <a:p>
            <a:pPr marL="914400" lvl="1" indent="-457200">
              <a:buFont typeface="Arial" charset="0"/>
              <a:buChar char="•"/>
            </a:pPr>
            <a:r>
              <a:rPr lang="en-GB" sz="2800" dirty="0">
                <a:solidFill>
                  <a:srgbClr val="0070C0"/>
                </a:solidFill>
              </a:rPr>
              <a:t>Recognise letters </a:t>
            </a:r>
          </a:p>
          <a:p>
            <a:pPr marL="914400" lvl="1" indent="-457200">
              <a:buFont typeface="Arial" charset="0"/>
              <a:buChar char="•"/>
            </a:pPr>
            <a:r>
              <a:rPr lang="en-GB" sz="2800" dirty="0">
                <a:solidFill>
                  <a:srgbClr val="0070C0"/>
                </a:solidFill>
              </a:rPr>
              <a:t>Read</a:t>
            </a:r>
          </a:p>
          <a:p>
            <a:pPr marL="914400" lvl="1" indent="-457200">
              <a:buFont typeface="Arial" charset="0"/>
              <a:buChar char="•"/>
            </a:pPr>
            <a:r>
              <a:rPr lang="en-GB" sz="2800" dirty="0">
                <a:solidFill>
                  <a:srgbClr val="0070C0"/>
                </a:solidFill>
              </a:rPr>
              <a:t>Spell</a:t>
            </a:r>
          </a:p>
          <a:p>
            <a:pPr marL="914400" lvl="1" indent="-457200">
              <a:buFont typeface="Arial" charset="0"/>
              <a:buChar char="•"/>
            </a:pPr>
            <a:r>
              <a:rPr lang="en-GB" sz="2800" dirty="0">
                <a:solidFill>
                  <a:srgbClr val="0070C0"/>
                </a:solidFill>
              </a:rPr>
              <a:t>Decode words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916" y="4298153"/>
            <a:ext cx="3731244" cy="223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6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Key Points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539552" y="2493051"/>
            <a:ext cx="10903527" cy="4873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2800" dirty="0">
                <a:solidFill>
                  <a:srgbClr val="0070C0"/>
                </a:solidFill>
              </a:rPr>
              <a:t>Sounds are discrete. Correct pronunciation is very important, we need to ensure the children are taught what we call ‘pure sounds’. </a:t>
            </a:r>
          </a:p>
          <a:p>
            <a:pPr algn="l"/>
            <a:endParaRPr lang="en-GB" sz="2800" dirty="0">
              <a:solidFill>
                <a:srgbClr val="0070C0"/>
              </a:solidFill>
            </a:endParaRPr>
          </a:p>
          <a:p>
            <a:pPr algn="l"/>
            <a:r>
              <a:rPr lang="en-GB" sz="2800" dirty="0">
                <a:solidFill>
                  <a:srgbClr val="0070C0"/>
                </a:solidFill>
              </a:rPr>
              <a:t>All children learn at a different pace and it can take a while, before children grasp the skills of blending and segmenting.  </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734" y="5125679"/>
            <a:ext cx="1368152" cy="155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317" y="5140647"/>
            <a:ext cx="1360404" cy="154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6899" y="5284765"/>
            <a:ext cx="1578660" cy="139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14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10018408"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How do we teach Phonics?</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227965" y="2640360"/>
            <a:ext cx="11857741" cy="4873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dirty="0">
                <a:solidFill>
                  <a:srgbClr val="0070C0"/>
                </a:solidFill>
              </a:rPr>
              <a:t>We use the Oxford Reading Tree scheme developed by phonics consultant Debbie Hepplewhite - ‘Floppy’s Phonics Sounds and Letters Programme’. </a:t>
            </a:r>
          </a:p>
          <a:p>
            <a:pPr algn="l"/>
            <a:r>
              <a:rPr lang="en-GB" dirty="0">
                <a:solidFill>
                  <a:srgbClr val="0070C0"/>
                </a:solidFill>
              </a:rPr>
              <a:t>It is a daily session.</a:t>
            </a:r>
          </a:p>
          <a:p>
            <a:pPr algn="l"/>
            <a:r>
              <a:rPr lang="en-GB" dirty="0">
                <a:solidFill>
                  <a:srgbClr val="0070C0"/>
                </a:solidFill>
              </a:rPr>
              <a:t>Children learn between 2 to 4 sounds a week.  The fifth day is a recap and review day.  </a:t>
            </a:r>
          </a:p>
          <a:p>
            <a:pPr algn="l"/>
            <a:r>
              <a:rPr lang="en-GB" dirty="0">
                <a:solidFill>
                  <a:srgbClr val="0070C0"/>
                </a:solidFill>
              </a:rPr>
              <a:t>The final week of every half term we assess and review.</a:t>
            </a:r>
          </a:p>
          <a:p>
            <a:pPr algn="l"/>
            <a:r>
              <a:rPr lang="en-GB" dirty="0">
                <a:solidFill>
                  <a:srgbClr val="0070C0"/>
                </a:solidFill>
              </a:rPr>
              <a:t>We revisit any sounds that the majority of children need extra input on.  It is vital that they are secure with their sounds. </a:t>
            </a:r>
          </a:p>
          <a:p>
            <a:endParaRPr lang="en-GB"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99190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Progression</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extLst>
              <p:ext uri="{D42A27DB-BD31-4B8C-83A1-F6EECF244321}">
                <p14:modId xmlns:p14="http://schemas.microsoft.com/office/powerpoint/2010/main" val="2680804553"/>
              </p:ext>
            </p:extLst>
          </p:nvPr>
        </p:nvGraphicFramePr>
        <p:xfrm>
          <a:off x="2032000" y="2919941"/>
          <a:ext cx="8127999" cy="2931160"/>
        </p:xfrm>
        <a:graphic>
          <a:graphicData uri="http://schemas.openxmlformats.org/drawingml/2006/table">
            <a:tbl>
              <a:tblPr firstRow="1" bandRow="1">
                <a:tableStyleId>{5C22544A-7EE6-4342-B048-85BDC9FD1C3A}</a:tableStyleId>
              </a:tblPr>
              <a:tblGrid>
                <a:gridCol w="841829">
                  <a:extLst>
                    <a:ext uri="{9D8B030D-6E8A-4147-A177-3AD203B41FA5}">
                      <a16:colId xmlns:a16="http://schemas.microsoft.com/office/drawing/2014/main" val="20000"/>
                    </a:ext>
                  </a:extLst>
                </a:gridCol>
                <a:gridCol w="1273628">
                  <a:extLst>
                    <a:ext uri="{9D8B030D-6E8A-4147-A177-3AD203B41FA5}">
                      <a16:colId xmlns:a16="http://schemas.microsoft.com/office/drawing/2014/main" val="20001"/>
                    </a:ext>
                  </a:extLst>
                </a:gridCol>
                <a:gridCol w="6012542">
                  <a:extLst>
                    <a:ext uri="{9D8B030D-6E8A-4147-A177-3AD203B41FA5}">
                      <a16:colId xmlns:a16="http://schemas.microsoft.com/office/drawing/2014/main" val="20002"/>
                    </a:ext>
                  </a:extLst>
                </a:gridCol>
              </a:tblGrid>
              <a:tr h="370840">
                <a:tc>
                  <a:txBody>
                    <a:bodyPr/>
                    <a:lstStyle/>
                    <a:p>
                      <a:r>
                        <a:rPr lang="en-US" dirty="0"/>
                        <a:t>Year</a:t>
                      </a:r>
                    </a:p>
                  </a:txBody>
                  <a:tcPr/>
                </a:tc>
                <a:tc>
                  <a:txBody>
                    <a:bodyPr/>
                    <a:lstStyle/>
                    <a:p>
                      <a:r>
                        <a:rPr lang="en-US" dirty="0"/>
                        <a:t>Stage</a:t>
                      </a:r>
                    </a:p>
                  </a:txBody>
                  <a:tcPr/>
                </a:tc>
                <a:tc>
                  <a:txBody>
                    <a:bodyPr/>
                    <a:lstStyle/>
                    <a:p>
                      <a:r>
                        <a:rPr lang="en-US" dirty="0"/>
                        <a:t>Sounds</a:t>
                      </a:r>
                    </a:p>
                  </a:txBody>
                  <a:tcPr/>
                </a:tc>
                <a:extLst>
                  <a:ext uri="{0D108BD9-81ED-4DB2-BD59-A6C34878D82A}">
                    <a16:rowId xmlns:a16="http://schemas.microsoft.com/office/drawing/2014/main" val="10000"/>
                  </a:ext>
                </a:extLst>
              </a:tr>
              <a:tr h="370840">
                <a:tc>
                  <a:txBody>
                    <a:bodyPr/>
                    <a:lstStyle/>
                    <a:p>
                      <a:r>
                        <a:rPr lang="en-US" sz="2400" dirty="0">
                          <a:solidFill>
                            <a:srgbClr val="0070C0"/>
                          </a:solidFill>
                        </a:rPr>
                        <a:t>R</a:t>
                      </a:r>
                    </a:p>
                  </a:txBody>
                  <a:tcPr/>
                </a:tc>
                <a:tc>
                  <a:txBody>
                    <a:bodyPr/>
                    <a:lstStyle/>
                    <a:p>
                      <a:r>
                        <a:rPr lang="en-US" sz="2400" dirty="0">
                          <a:solidFill>
                            <a:srgbClr val="0070C0"/>
                          </a:solidFill>
                        </a:rPr>
                        <a:t>1</a:t>
                      </a:r>
                    </a:p>
                  </a:txBody>
                  <a:tcPr/>
                </a:tc>
                <a:tc>
                  <a:txBody>
                    <a:bodyPr/>
                    <a:lstStyle/>
                    <a:p>
                      <a:r>
                        <a:rPr lang="en-US" sz="2400" dirty="0">
                          <a:solidFill>
                            <a:srgbClr val="0070C0"/>
                          </a:solidFill>
                        </a:rPr>
                        <a:t>Environmental sounds</a:t>
                      </a:r>
                    </a:p>
                  </a:txBody>
                  <a:tcPr/>
                </a:tc>
                <a:extLst>
                  <a:ext uri="{0D108BD9-81ED-4DB2-BD59-A6C34878D82A}">
                    <a16:rowId xmlns:a16="http://schemas.microsoft.com/office/drawing/2014/main" val="10001"/>
                  </a:ext>
                </a:extLst>
              </a:tr>
              <a:tr h="370840">
                <a:tc>
                  <a:txBody>
                    <a:bodyPr/>
                    <a:lstStyle/>
                    <a:p>
                      <a:endParaRPr lang="en-US" sz="2400" dirty="0">
                        <a:solidFill>
                          <a:srgbClr val="0070C0"/>
                        </a:solidFill>
                      </a:endParaRPr>
                    </a:p>
                  </a:txBody>
                  <a:tcPr/>
                </a:tc>
                <a:tc>
                  <a:txBody>
                    <a:bodyPr/>
                    <a:lstStyle/>
                    <a:p>
                      <a:r>
                        <a:rPr lang="en-US" sz="2400" dirty="0">
                          <a:solidFill>
                            <a:srgbClr val="0070C0"/>
                          </a:solidFill>
                        </a:rPr>
                        <a:t>1+</a:t>
                      </a:r>
                    </a:p>
                  </a:txBody>
                  <a:tcPr/>
                </a:tc>
                <a:tc>
                  <a:txBody>
                    <a:bodyPr/>
                    <a:lstStyle/>
                    <a:p>
                      <a:r>
                        <a:rPr lang="en-US" sz="2400" dirty="0">
                          <a:solidFill>
                            <a:srgbClr val="0070C0"/>
                          </a:solidFill>
                        </a:rPr>
                        <a:t>s a t p i</a:t>
                      </a:r>
                      <a:r>
                        <a:rPr lang="en-US" sz="2400" baseline="0" dirty="0">
                          <a:solidFill>
                            <a:srgbClr val="0070C0"/>
                          </a:solidFill>
                        </a:rPr>
                        <a:t> n m d g o c k ck e u r h b f ff l ll le ss</a:t>
                      </a:r>
                      <a:endParaRPr lang="en-US" sz="2400" dirty="0">
                        <a:solidFill>
                          <a:srgbClr val="0070C0"/>
                        </a:solidFill>
                      </a:endParaRPr>
                    </a:p>
                  </a:txBody>
                  <a:tcPr/>
                </a:tc>
                <a:extLst>
                  <a:ext uri="{0D108BD9-81ED-4DB2-BD59-A6C34878D82A}">
                    <a16:rowId xmlns:a16="http://schemas.microsoft.com/office/drawing/2014/main" val="10002"/>
                  </a:ext>
                </a:extLst>
              </a:tr>
              <a:tr h="370840">
                <a:tc>
                  <a:txBody>
                    <a:bodyPr/>
                    <a:lstStyle/>
                    <a:p>
                      <a:endParaRPr lang="en-US" sz="2400" dirty="0">
                        <a:solidFill>
                          <a:srgbClr val="0070C0"/>
                        </a:solidFill>
                      </a:endParaRPr>
                    </a:p>
                  </a:txBody>
                  <a:tcPr/>
                </a:tc>
                <a:tc>
                  <a:txBody>
                    <a:bodyPr/>
                    <a:lstStyle/>
                    <a:p>
                      <a:r>
                        <a:rPr lang="en-US" sz="2400" dirty="0">
                          <a:solidFill>
                            <a:srgbClr val="0070C0"/>
                          </a:solidFill>
                        </a:rPr>
                        <a:t>2</a:t>
                      </a:r>
                    </a:p>
                  </a:txBody>
                  <a:tcPr/>
                </a:tc>
                <a:tc>
                  <a:txBody>
                    <a:bodyPr/>
                    <a:lstStyle/>
                    <a:p>
                      <a:r>
                        <a:rPr lang="en-US" sz="2400" dirty="0">
                          <a:solidFill>
                            <a:srgbClr val="0070C0"/>
                          </a:solidFill>
                        </a:rPr>
                        <a:t>j</a:t>
                      </a:r>
                      <a:r>
                        <a:rPr lang="en-US" sz="2400" baseline="0" dirty="0">
                          <a:solidFill>
                            <a:srgbClr val="0070C0"/>
                          </a:solidFill>
                        </a:rPr>
                        <a:t> v w x y z zz qu ch sh th ng dge ve wh cks tch nk</a:t>
                      </a:r>
                      <a:endParaRPr lang="en-US" sz="2400" dirty="0">
                        <a:solidFill>
                          <a:srgbClr val="0070C0"/>
                        </a:solidFill>
                      </a:endParaRPr>
                    </a:p>
                  </a:txBody>
                  <a:tcPr/>
                </a:tc>
                <a:extLst>
                  <a:ext uri="{0D108BD9-81ED-4DB2-BD59-A6C34878D82A}">
                    <a16:rowId xmlns:a16="http://schemas.microsoft.com/office/drawing/2014/main" val="10003"/>
                  </a:ext>
                </a:extLst>
              </a:tr>
              <a:tr h="370840">
                <a:tc>
                  <a:txBody>
                    <a:bodyPr/>
                    <a:lstStyle/>
                    <a:p>
                      <a:r>
                        <a:rPr lang="en-US" sz="2400" dirty="0">
                          <a:solidFill>
                            <a:srgbClr val="0070C0"/>
                          </a:solidFill>
                        </a:rPr>
                        <a:t>R/1</a:t>
                      </a:r>
                    </a:p>
                  </a:txBody>
                  <a:tcPr/>
                </a:tc>
                <a:tc>
                  <a:txBody>
                    <a:bodyPr/>
                    <a:lstStyle/>
                    <a:p>
                      <a:r>
                        <a:rPr lang="en-US" sz="2400" dirty="0">
                          <a:solidFill>
                            <a:srgbClr val="0070C0"/>
                          </a:solidFill>
                        </a:rPr>
                        <a:t>3</a:t>
                      </a:r>
                    </a:p>
                  </a:txBody>
                  <a:tcPr/>
                </a:tc>
                <a:tc>
                  <a:txBody>
                    <a:bodyPr/>
                    <a:lstStyle/>
                    <a:p>
                      <a:r>
                        <a:rPr lang="en-US" sz="2400" dirty="0">
                          <a:solidFill>
                            <a:srgbClr val="0070C0"/>
                          </a:solidFill>
                        </a:rPr>
                        <a:t>ai</a:t>
                      </a:r>
                      <a:r>
                        <a:rPr lang="en-US" sz="2400" baseline="0" dirty="0">
                          <a:solidFill>
                            <a:srgbClr val="0070C0"/>
                          </a:solidFill>
                        </a:rPr>
                        <a:t> ee igh oa oo ar or ur ow oi ear air er </a:t>
                      </a:r>
                      <a:r>
                        <a:rPr lang="en-US" sz="2400" b="0" baseline="0" dirty="0">
                          <a:solidFill>
                            <a:srgbClr val="0070C0"/>
                          </a:solidFill>
                        </a:rPr>
                        <a:t>ue ure ture</a:t>
                      </a:r>
                      <a:endParaRPr lang="en-US" sz="2400" dirty="0">
                        <a:solidFill>
                          <a:srgbClr val="0070C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494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Progression</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extLst>
              <p:ext uri="{D42A27DB-BD31-4B8C-83A1-F6EECF244321}">
                <p14:modId xmlns:p14="http://schemas.microsoft.com/office/powerpoint/2010/main" val="2087886009"/>
              </p:ext>
            </p:extLst>
          </p:nvPr>
        </p:nvGraphicFramePr>
        <p:xfrm>
          <a:off x="1592633" y="2493051"/>
          <a:ext cx="9006735" cy="4206240"/>
        </p:xfrm>
        <a:graphic>
          <a:graphicData uri="http://schemas.openxmlformats.org/drawingml/2006/table">
            <a:tbl>
              <a:tblPr firstRow="1" bandRow="1">
                <a:tableStyleId>{5C22544A-7EE6-4342-B048-85BDC9FD1C3A}</a:tableStyleId>
              </a:tblPr>
              <a:tblGrid>
                <a:gridCol w="713434">
                  <a:extLst>
                    <a:ext uri="{9D8B030D-6E8A-4147-A177-3AD203B41FA5}">
                      <a16:colId xmlns:a16="http://schemas.microsoft.com/office/drawing/2014/main" val="20000"/>
                    </a:ext>
                  </a:extLst>
                </a:gridCol>
                <a:gridCol w="1289894">
                  <a:extLst>
                    <a:ext uri="{9D8B030D-6E8A-4147-A177-3AD203B41FA5}">
                      <a16:colId xmlns:a16="http://schemas.microsoft.com/office/drawing/2014/main" val="20001"/>
                    </a:ext>
                  </a:extLst>
                </a:gridCol>
                <a:gridCol w="7003407">
                  <a:extLst>
                    <a:ext uri="{9D8B030D-6E8A-4147-A177-3AD203B41FA5}">
                      <a16:colId xmlns:a16="http://schemas.microsoft.com/office/drawing/2014/main" val="20002"/>
                    </a:ext>
                  </a:extLst>
                </a:gridCol>
              </a:tblGrid>
              <a:tr h="364296">
                <a:tc>
                  <a:txBody>
                    <a:bodyPr/>
                    <a:lstStyle/>
                    <a:p>
                      <a:r>
                        <a:rPr lang="en-US" dirty="0"/>
                        <a:t>Year</a:t>
                      </a:r>
                    </a:p>
                  </a:txBody>
                  <a:tcPr/>
                </a:tc>
                <a:tc>
                  <a:txBody>
                    <a:bodyPr/>
                    <a:lstStyle/>
                    <a:p>
                      <a:r>
                        <a:rPr lang="en-US" dirty="0"/>
                        <a:t>Stage</a:t>
                      </a:r>
                    </a:p>
                  </a:txBody>
                  <a:tcPr/>
                </a:tc>
                <a:tc>
                  <a:txBody>
                    <a:bodyPr/>
                    <a:lstStyle/>
                    <a:p>
                      <a:r>
                        <a:rPr lang="en-US" dirty="0"/>
                        <a:t>Sounds</a:t>
                      </a:r>
                    </a:p>
                  </a:txBody>
                  <a:tcPr/>
                </a:tc>
                <a:extLst>
                  <a:ext uri="{0D108BD9-81ED-4DB2-BD59-A6C34878D82A}">
                    <a16:rowId xmlns:a16="http://schemas.microsoft.com/office/drawing/2014/main" val="10000"/>
                  </a:ext>
                </a:extLst>
              </a:tr>
              <a:tr h="449133">
                <a:tc>
                  <a:txBody>
                    <a:bodyPr/>
                    <a:lstStyle/>
                    <a:p>
                      <a:r>
                        <a:rPr lang="en-US" sz="2400" dirty="0">
                          <a:solidFill>
                            <a:schemeClr val="accent1">
                              <a:lumMod val="75000"/>
                            </a:schemeClr>
                          </a:solidFill>
                        </a:rPr>
                        <a:t>R/1</a:t>
                      </a:r>
                    </a:p>
                  </a:txBody>
                  <a:tcPr/>
                </a:tc>
                <a:tc>
                  <a:txBody>
                    <a:bodyPr/>
                    <a:lstStyle/>
                    <a:p>
                      <a:r>
                        <a:rPr lang="en-US" sz="2400" dirty="0">
                          <a:solidFill>
                            <a:schemeClr val="accent1">
                              <a:lumMod val="75000"/>
                            </a:schemeClr>
                          </a:solidFill>
                          <a:latin typeface="+mn-lt"/>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1">
                              <a:lumMod val="75000"/>
                            </a:schemeClr>
                          </a:solidFill>
                          <a:latin typeface="+mn-lt"/>
                        </a:rPr>
                        <a:t>ay</a:t>
                      </a:r>
                      <a:r>
                        <a:rPr lang="en-GB" sz="2400" baseline="0" dirty="0">
                          <a:solidFill>
                            <a:schemeClr val="accent1">
                              <a:lumMod val="75000"/>
                            </a:schemeClr>
                          </a:solidFill>
                          <a:latin typeface="+mn-lt"/>
                        </a:rPr>
                        <a:t>   oy   ea   ie   ow   ew   </a:t>
                      </a:r>
                      <a:r>
                        <a:rPr lang="en-GB" sz="2400" b="0" baseline="0" dirty="0">
                          <a:solidFill>
                            <a:schemeClr val="accent1">
                              <a:lumMod val="75000"/>
                            </a:schemeClr>
                          </a:solidFill>
                          <a:latin typeface="+mn-lt"/>
                        </a:rPr>
                        <a:t>  ou   ir   aw   eer   are  ce   ea   o   ed   </a:t>
                      </a:r>
                      <a:r>
                        <a:rPr lang="en-GB" sz="2400" b="1" baseline="0" dirty="0">
                          <a:solidFill>
                            <a:schemeClr val="accent1">
                              <a:lumMod val="75000"/>
                            </a:schemeClr>
                          </a:solidFill>
                          <a:latin typeface="+mn-lt"/>
                        </a:rPr>
                        <a:t>  </a:t>
                      </a:r>
                      <a:endParaRPr lang="en-GB" sz="2400" dirty="0">
                        <a:solidFill>
                          <a:schemeClr val="accent1">
                            <a:lumMod val="75000"/>
                          </a:schemeClr>
                        </a:solidFill>
                        <a:latin typeface="+mn-lt"/>
                      </a:endParaRPr>
                    </a:p>
                  </a:txBody>
                  <a:tcPr/>
                </a:tc>
                <a:extLst>
                  <a:ext uri="{0D108BD9-81ED-4DB2-BD59-A6C34878D82A}">
                    <a16:rowId xmlns:a16="http://schemas.microsoft.com/office/drawing/2014/main" val="10001"/>
                  </a:ext>
                </a:extLst>
              </a:tr>
              <a:tr h="449133">
                <a:tc>
                  <a:txBody>
                    <a:bodyPr/>
                    <a:lstStyle/>
                    <a:p>
                      <a:r>
                        <a:rPr lang="en-US" sz="2400" dirty="0">
                          <a:solidFill>
                            <a:schemeClr val="accent1">
                              <a:lumMod val="75000"/>
                            </a:schemeClr>
                          </a:solidFill>
                        </a:rPr>
                        <a:t>1/2</a:t>
                      </a:r>
                    </a:p>
                  </a:txBody>
                  <a:tcPr/>
                </a:tc>
                <a:tc>
                  <a:txBody>
                    <a:bodyPr/>
                    <a:lstStyle/>
                    <a:p>
                      <a:r>
                        <a:rPr lang="en-US" sz="2400" dirty="0">
                          <a:solidFill>
                            <a:schemeClr val="accent1">
                              <a:lumMod val="75000"/>
                            </a:schemeClr>
                          </a:solidFill>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1">
                              <a:lumMod val="75000"/>
                            </a:schemeClr>
                          </a:solidFill>
                          <a:latin typeface="+mn-lt"/>
                        </a:rPr>
                        <a:t>Eigh   ey   a   a-e   ae   e   ey   e-e   ie   I   i-e  o   oe   o-e   ough   eau   se   ce   ci   cy   sc   st   ge   gi   gy   </a:t>
                      </a:r>
                      <a:r>
                        <a:rPr lang="en-GB" sz="2400" b="1" dirty="0">
                          <a:solidFill>
                            <a:schemeClr val="accent1">
                              <a:lumMod val="75000"/>
                            </a:schemeClr>
                          </a:solidFill>
                          <a:latin typeface="+mn-lt"/>
                        </a:rPr>
                        <a:t>ge</a:t>
                      </a:r>
                      <a:r>
                        <a:rPr lang="en-GB" sz="2400" b="0" baseline="0" dirty="0">
                          <a:solidFill>
                            <a:schemeClr val="accent1">
                              <a:lumMod val="75000"/>
                            </a:schemeClr>
                          </a:solidFill>
                          <a:latin typeface="+mn-lt"/>
                        </a:rPr>
                        <a:t>   el   al   il   u   u-e   eu   u-e   o   ou   ui   u   ough   our   au   ai   war  quar  ear  wor   ou   our  re   al  s   a   si   ge  u   ph   gh   ch   </a:t>
                      </a:r>
                      <a:r>
                        <a:rPr lang="en-GB" sz="2400" b="1" baseline="0" dirty="0">
                          <a:solidFill>
                            <a:schemeClr val="accent1">
                              <a:lumMod val="75000"/>
                            </a:schemeClr>
                          </a:solidFill>
                          <a:latin typeface="+mn-lt"/>
                        </a:rPr>
                        <a:t>  </a:t>
                      </a:r>
                      <a:r>
                        <a:rPr lang="en-GB" sz="2400" b="0" baseline="0" dirty="0">
                          <a:solidFill>
                            <a:schemeClr val="accent1">
                              <a:lumMod val="75000"/>
                            </a:schemeClr>
                          </a:solidFill>
                          <a:latin typeface="+mn-lt"/>
                        </a:rPr>
                        <a:t>ie  wa  alt  ti  ci   ssi   sci  gu  gue  gh   ere   ier   ear   ere   nn    kn   gn   rr   wr   rh   mm   mb    mn   qu   que   ore    oor   oar    augh    ough  </a:t>
                      </a:r>
                      <a:endParaRPr lang="en-GB" sz="2400" dirty="0">
                        <a:solidFill>
                          <a:schemeClr val="accent1">
                            <a:lumMod val="75000"/>
                          </a:schemeClr>
                        </a:solidFill>
                        <a:latin typeface="+mn-lt"/>
                      </a:endParaRPr>
                    </a:p>
                    <a:p>
                      <a:endParaRPr lang="en-US" sz="2400" dirty="0">
                        <a:solidFill>
                          <a:schemeClr val="accent1">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219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Class R</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227965" y="2237149"/>
            <a:ext cx="6483928" cy="470912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3300" u="sng" dirty="0">
                <a:solidFill>
                  <a:schemeClr val="accent1">
                    <a:lumMod val="75000"/>
                  </a:schemeClr>
                </a:solidFill>
              </a:rPr>
              <a:t>Recap/Starter:</a:t>
            </a:r>
            <a:r>
              <a:rPr lang="en-GB" sz="3300" dirty="0">
                <a:solidFill>
                  <a:schemeClr val="accent1">
                    <a:lumMod val="75000"/>
                  </a:schemeClr>
                </a:solidFill>
              </a:rPr>
              <a:t> </a:t>
            </a:r>
          </a:p>
          <a:p>
            <a:pPr algn="l">
              <a:lnSpc>
                <a:spcPct val="100000"/>
              </a:lnSpc>
              <a:spcBef>
                <a:spcPts val="0"/>
              </a:spcBef>
            </a:pPr>
            <a:r>
              <a:rPr lang="en-GB" sz="3300" dirty="0">
                <a:solidFill>
                  <a:schemeClr val="accent1">
                    <a:lumMod val="75000"/>
                  </a:schemeClr>
                </a:solidFill>
              </a:rPr>
              <a:t>- Review previously learnt sounds using   the flash cards</a:t>
            </a:r>
          </a:p>
          <a:p>
            <a:pPr algn="l">
              <a:lnSpc>
                <a:spcPct val="100000"/>
              </a:lnSpc>
              <a:spcBef>
                <a:spcPts val="0"/>
              </a:spcBef>
            </a:pPr>
            <a:endParaRPr lang="en-GB" sz="1900" u="sng" dirty="0">
              <a:solidFill>
                <a:schemeClr val="accent1">
                  <a:lumMod val="75000"/>
                </a:schemeClr>
              </a:solidFill>
            </a:endParaRPr>
          </a:p>
          <a:p>
            <a:pPr algn="l">
              <a:lnSpc>
                <a:spcPct val="100000"/>
              </a:lnSpc>
              <a:spcBef>
                <a:spcPts val="0"/>
              </a:spcBef>
            </a:pPr>
            <a:r>
              <a:rPr lang="en-GB" sz="3300" u="sng" dirty="0">
                <a:solidFill>
                  <a:schemeClr val="accent1">
                    <a:lumMod val="75000"/>
                  </a:schemeClr>
                </a:solidFill>
              </a:rPr>
              <a:t>Main Teaching:</a:t>
            </a:r>
            <a:r>
              <a:rPr lang="en-GB" sz="3300" dirty="0">
                <a:solidFill>
                  <a:schemeClr val="accent1">
                    <a:lumMod val="75000"/>
                  </a:schemeClr>
                </a:solidFill>
              </a:rPr>
              <a:t> </a:t>
            </a:r>
          </a:p>
          <a:p>
            <a:pPr algn="l">
              <a:lnSpc>
                <a:spcPct val="100000"/>
              </a:lnSpc>
              <a:spcBef>
                <a:spcPts val="0"/>
              </a:spcBef>
            </a:pPr>
            <a:r>
              <a:rPr lang="en-GB" sz="3300" dirty="0">
                <a:solidFill>
                  <a:schemeClr val="accent1">
                    <a:lumMod val="75000"/>
                  </a:schemeClr>
                </a:solidFill>
              </a:rPr>
              <a:t>- Introduce new sound  </a:t>
            </a:r>
          </a:p>
          <a:p>
            <a:pPr algn="l">
              <a:lnSpc>
                <a:spcPct val="100000"/>
              </a:lnSpc>
              <a:spcBef>
                <a:spcPts val="0"/>
              </a:spcBef>
            </a:pPr>
            <a:r>
              <a:rPr lang="en-GB" sz="3300" dirty="0">
                <a:solidFill>
                  <a:schemeClr val="accent1">
                    <a:lumMod val="75000"/>
                  </a:schemeClr>
                </a:solidFill>
              </a:rPr>
              <a:t>- Discuss the sound </a:t>
            </a:r>
          </a:p>
          <a:p>
            <a:pPr algn="l">
              <a:lnSpc>
                <a:spcPct val="100000"/>
              </a:lnSpc>
              <a:spcBef>
                <a:spcPts val="0"/>
              </a:spcBef>
            </a:pPr>
            <a:r>
              <a:rPr lang="en-GB" sz="3300" dirty="0">
                <a:solidFill>
                  <a:schemeClr val="accent1">
                    <a:lumMod val="75000"/>
                  </a:schemeClr>
                </a:solidFill>
              </a:rPr>
              <a:t>- Name the letter</a:t>
            </a:r>
          </a:p>
          <a:p>
            <a:pPr algn="l">
              <a:lnSpc>
                <a:spcPct val="100000"/>
              </a:lnSpc>
              <a:spcBef>
                <a:spcPts val="0"/>
              </a:spcBef>
            </a:pPr>
            <a:r>
              <a:rPr lang="en-GB" sz="3300" dirty="0">
                <a:solidFill>
                  <a:schemeClr val="accent1">
                    <a:lumMod val="75000"/>
                  </a:schemeClr>
                </a:solidFill>
              </a:rPr>
              <a:t>- Model handwriting</a:t>
            </a:r>
          </a:p>
          <a:p>
            <a:pPr algn="l">
              <a:lnSpc>
                <a:spcPct val="100000"/>
              </a:lnSpc>
              <a:spcBef>
                <a:spcPts val="0"/>
              </a:spcBef>
            </a:pPr>
            <a:r>
              <a:rPr lang="en-GB" sz="3300" dirty="0">
                <a:solidFill>
                  <a:schemeClr val="accent1">
                    <a:lumMod val="75000"/>
                  </a:schemeClr>
                </a:solidFill>
              </a:rPr>
              <a:t>- Introduce the sound through the story and action</a:t>
            </a:r>
          </a:p>
          <a:p>
            <a:pPr algn="l">
              <a:lnSpc>
                <a:spcPct val="100000"/>
              </a:lnSpc>
              <a:spcBef>
                <a:spcPts val="0"/>
              </a:spcBef>
            </a:pPr>
            <a:r>
              <a:rPr lang="en-GB" sz="3300" dirty="0">
                <a:solidFill>
                  <a:schemeClr val="accent1">
                    <a:lumMod val="75000"/>
                  </a:schemeClr>
                </a:solidFill>
              </a:rPr>
              <a:t>- Identify initial sounds</a:t>
            </a:r>
          </a:p>
          <a:p>
            <a:endParaRPr lang="en-GB" dirty="0">
              <a:latin typeface="Comic Sans MS" panose="030F0702030302020204" pitchFamily="66" charset="0"/>
            </a:endParaRPr>
          </a:p>
        </p:txBody>
      </p:sp>
      <p:sp>
        <p:nvSpPr>
          <p:cNvPr id="2" name="Rectangle 1"/>
          <p:cNvSpPr/>
          <p:nvPr/>
        </p:nvSpPr>
        <p:spPr>
          <a:xfrm>
            <a:off x="6816436" y="2308484"/>
            <a:ext cx="6096000" cy="3539430"/>
          </a:xfrm>
          <a:prstGeom prst="rect">
            <a:avLst/>
          </a:prstGeom>
        </p:spPr>
        <p:txBody>
          <a:bodyPr>
            <a:spAutoFit/>
          </a:bodyPr>
          <a:lstStyle/>
          <a:p>
            <a:r>
              <a:rPr lang="en-GB" sz="2800" u="sng" dirty="0">
                <a:solidFill>
                  <a:srgbClr val="0070C0"/>
                </a:solidFill>
              </a:rPr>
              <a:t>Apply:</a:t>
            </a:r>
            <a:endParaRPr lang="en-GB" sz="2800" dirty="0">
              <a:solidFill>
                <a:srgbClr val="0070C0"/>
              </a:solidFill>
            </a:endParaRPr>
          </a:p>
          <a:p>
            <a:r>
              <a:rPr lang="en-GB" sz="2800" dirty="0">
                <a:solidFill>
                  <a:srgbClr val="0070C0"/>
                </a:solidFill>
              </a:rPr>
              <a:t>- Read words</a:t>
            </a:r>
          </a:p>
          <a:p>
            <a:r>
              <a:rPr lang="en-GB" sz="2800" dirty="0">
                <a:solidFill>
                  <a:srgbClr val="0070C0"/>
                </a:solidFill>
              </a:rPr>
              <a:t>- Segment and write words</a:t>
            </a:r>
          </a:p>
          <a:p>
            <a:pPr marL="457200" indent="-457200">
              <a:buFontTx/>
              <a:buChar char="-"/>
            </a:pPr>
            <a:r>
              <a:rPr lang="en-GB" sz="2800" dirty="0">
                <a:solidFill>
                  <a:srgbClr val="0070C0"/>
                </a:solidFill>
              </a:rPr>
              <a:t>Worksheet </a:t>
            </a:r>
          </a:p>
          <a:p>
            <a:endParaRPr lang="en-GB" sz="2800" dirty="0">
              <a:solidFill>
                <a:srgbClr val="0070C0"/>
              </a:solidFill>
            </a:endParaRPr>
          </a:p>
          <a:p>
            <a:r>
              <a:rPr lang="en-GB" sz="2800" u="sng" dirty="0">
                <a:solidFill>
                  <a:srgbClr val="0070C0"/>
                </a:solidFill>
              </a:rPr>
              <a:t>Review</a:t>
            </a:r>
            <a:r>
              <a:rPr lang="en-GB" sz="2800" dirty="0">
                <a:solidFill>
                  <a:srgbClr val="0070C0"/>
                </a:solidFill>
              </a:rPr>
              <a:t>: </a:t>
            </a:r>
          </a:p>
          <a:p>
            <a:r>
              <a:rPr lang="en-GB" sz="2800" dirty="0">
                <a:solidFill>
                  <a:srgbClr val="0070C0"/>
                </a:solidFill>
              </a:rPr>
              <a:t>- Recap, show writing and read high frequency words</a:t>
            </a:r>
          </a:p>
        </p:txBody>
      </p:sp>
    </p:spTree>
    <p:extLst>
      <p:ext uri="{BB962C8B-B14F-4D97-AF65-F5344CB8AC3E}">
        <p14:creationId xmlns:p14="http://schemas.microsoft.com/office/powerpoint/2010/main" val="166562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3"/>
          <p:cNvSpPr/>
          <p:nvPr/>
        </p:nvSpPr>
        <p:spPr>
          <a:xfrm>
            <a:off x="0" y="0"/>
            <a:ext cx="12192000" cy="223353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8"/>
          <p:cNvSpPr txBox="1"/>
          <p:nvPr/>
        </p:nvSpPr>
        <p:spPr>
          <a:xfrm>
            <a:off x="227965" y="259517"/>
            <a:ext cx="8975996" cy="85725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6000" b="1" dirty="0">
                <a:solidFill>
                  <a:srgbClr val="225D94"/>
                </a:solidFill>
                <a:effectLst/>
                <a:latin typeface="Trebuchet MS" charset="0"/>
                <a:ea typeface="Microsoft Yi Baiti" charset="0"/>
                <a:cs typeface="Times New Roman" charset="0"/>
              </a:rPr>
              <a:t>Class 1</a:t>
            </a:r>
            <a:endParaRPr lang="en-US" sz="6000" dirty="0">
              <a:effectLst/>
              <a:ea typeface="Calibri" charset="0"/>
              <a:cs typeface="Times New Roman" charset="0"/>
            </a:endParaRPr>
          </a:p>
          <a:p>
            <a:pPr>
              <a:spcAft>
                <a:spcPts val="0"/>
              </a:spcAft>
            </a:pPr>
            <a:r>
              <a:rPr lang="en-GB" sz="6000" b="1" i="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dirty="0">
                <a:solidFill>
                  <a:srgbClr val="1B4B77"/>
                </a:solidFill>
                <a:effectLst/>
                <a:ea typeface="Calibri" charset="0"/>
                <a:cs typeface="Times New Roman" charset="0"/>
              </a:rPr>
              <a:t>		</a:t>
            </a:r>
            <a:endParaRPr lang="en-US" sz="6000" dirty="0">
              <a:effectLst/>
              <a:ea typeface="Calibri" charset="0"/>
              <a:cs typeface="Times New Roman" charset="0"/>
            </a:endParaRPr>
          </a:p>
          <a:p>
            <a:pPr>
              <a:spcAft>
                <a:spcPts val="0"/>
              </a:spcAft>
            </a:pPr>
            <a:r>
              <a:rPr lang="en-GB" sz="6000" b="1" i="1" dirty="0">
                <a:effectLst/>
                <a:ea typeface="Calibri" charset="0"/>
                <a:cs typeface="Times New Roman" charset="0"/>
              </a:rPr>
              <a:t> </a:t>
            </a:r>
            <a:endParaRPr lang="en-US" sz="6000" dirty="0">
              <a:effectLst/>
              <a:ea typeface="Calibri" charset="0"/>
              <a:cs typeface="Times New Roman" charset="0"/>
            </a:endParaRPr>
          </a:p>
        </p:txBody>
      </p:sp>
      <p:pic>
        <p:nvPicPr>
          <p:cNvPr id="6" name="Picture 5"/>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275" t="25101" r="23196" b="32890"/>
          <a:stretch/>
        </p:blipFill>
        <p:spPr bwMode="auto">
          <a:xfrm>
            <a:off x="10491213" y="74950"/>
            <a:ext cx="1455947" cy="1648155"/>
          </a:xfrm>
          <a:prstGeom prst="rect">
            <a:avLst/>
          </a:prstGeom>
          <a:ln>
            <a:noFill/>
          </a:ln>
          <a:extLst>
            <a:ext uri="{53640926-AAD7-44D8-BBD7-CCE9431645EC}">
              <a14:shadowObscured xmlns:a14="http://schemas.microsoft.com/office/drawing/2010/main"/>
            </a:ext>
          </a:extLst>
        </p:spPr>
      </p:pic>
      <p:sp>
        <p:nvSpPr>
          <p:cNvPr id="8" name="Content Placeholder 2"/>
          <p:cNvSpPr txBox="1">
            <a:spLocks/>
          </p:cNvSpPr>
          <p:nvPr/>
        </p:nvSpPr>
        <p:spPr>
          <a:xfrm>
            <a:off x="227965" y="2237149"/>
            <a:ext cx="6483928" cy="470912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GB" sz="3300" u="sng" dirty="0">
                <a:solidFill>
                  <a:schemeClr val="accent1">
                    <a:lumMod val="75000"/>
                  </a:schemeClr>
                </a:solidFill>
              </a:rPr>
              <a:t>Starter/Review:</a:t>
            </a:r>
            <a:r>
              <a:rPr lang="en-GB" sz="3300" dirty="0">
                <a:solidFill>
                  <a:schemeClr val="accent1">
                    <a:lumMod val="75000"/>
                  </a:schemeClr>
                </a:solidFill>
              </a:rPr>
              <a:t> </a:t>
            </a:r>
          </a:p>
          <a:p>
            <a:pPr algn="l">
              <a:lnSpc>
                <a:spcPct val="100000"/>
              </a:lnSpc>
              <a:spcBef>
                <a:spcPts val="0"/>
              </a:spcBef>
            </a:pPr>
            <a:r>
              <a:rPr lang="en-GB" sz="3300" dirty="0">
                <a:solidFill>
                  <a:schemeClr val="accent1">
                    <a:lumMod val="75000"/>
                  </a:schemeClr>
                </a:solidFill>
              </a:rPr>
              <a:t>- Introduce new sound</a:t>
            </a:r>
          </a:p>
          <a:p>
            <a:pPr algn="l">
              <a:lnSpc>
                <a:spcPct val="100000"/>
              </a:lnSpc>
              <a:spcBef>
                <a:spcPts val="0"/>
              </a:spcBef>
            </a:pPr>
            <a:r>
              <a:rPr lang="en-GB" sz="3300" dirty="0">
                <a:solidFill>
                  <a:schemeClr val="accent1">
                    <a:lumMod val="75000"/>
                  </a:schemeClr>
                </a:solidFill>
              </a:rPr>
              <a:t>- Discuss the sound, name the letter</a:t>
            </a:r>
          </a:p>
          <a:p>
            <a:pPr algn="l">
              <a:lnSpc>
                <a:spcPct val="100000"/>
              </a:lnSpc>
              <a:spcBef>
                <a:spcPts val="0"/>
              </a:spcBef>
            </a:pPr>
            <a:r>
              <a:rPr lang="en-GB" sz="3300" dirty="0">
                <a:solidFill>
                  <a:schemeClr val="accent1">
                    <a:lumMod val="75000"/>
                  </a:schemeClr>
                </a:solidFill>
              </a:rPr>
              <a:t>- Review previously learnt sounds using the flash cards, pick out new sound taught</a:t>
            </a:r>
          </a:p>
          <a:p>
            <a:pPr algn="l">
              <a:lnSpc>
                <a:spcPct val="100000"/>
              </a:lnSpc>
              <a:spcBef>
                <a:spcPts val="0"/>
              </a:spcBef>
            </a:pPr>
            <a:endParaRPr lang="en-GB" sz="1900" u="sng" dirty="0">
              <a:solidFill>
                <a:schemeClr val="accent1">
                  <a:lumMod val="75000"/>
                </a:schemeClr>
              </a:solidFill>
            </a:endParaRPr>
          </a:p>
          <a:p>
            <a:pPr algn="l">
              <a:lnSpc>
                <a:spcPct val="100000"/>
              </a:lnSpc>
              <a:spcBef>
                <a:spcPts val="0"/>
              </a:spcBef>
            </a:pPr>
            <a:r>
              <a:rPr lang="en-GB" sz="3300" u="sng" dirty="0">
                <a:solidFill>
                  <a:schemeClr val="accent1">
                    <a:lumMod val="75000"/>
                  </a:schemeClr>
                </a:solidFill>
              </a:rPr>
              <a:t>Main Teaching/Apply:</a:t>
            </a:r>
            <a:r>
              <a:rPr lang="en-GB" sz="3300" dirty="0">
                <a:solidFill>
                  <a:schemeClr val="accent1">
                    <a:lumMod val="75000"/>
                  </a:schemeClr>
                </a:solidFill>
              </a:rPr>
              <a:t> </a:t>
            </a:r>
          </a:p>
          <a:p>
            <a:pPr algn="l">
              <a:lnSpc>
                <a:spcPct val="100000"/>
              </a:lnSpc>
              <a:spcBef>
                <a:spcPts val="0"/>
              </a:spcBef>
            </a:pPr>
            <a:r>
              <a:rPr lang="en-GB" sz="3300" dirty="0">
                <a:solidFill>
                  <a:schemeClr val="accent1">
                    <a:lumMod val="75000"/>
                  </a:schemeClr>
                </a:solidFill>
              </a:rPr>
              <a:t>- Read words with sound taught, identifying ‘special friends’ first</a:t>
            </a:r>
          </a:p>
          <a:p>
            <a:pPr algn="l">
              <a:lnSpc>
                <a:spcPct val="100000"/>
              </a:lnSpc>
              <a:spcBef>
                <a:spcPts val="0"/>
              </a:spcBef>
            </a:pPr>
            <a:r>
              <a:rPr lang="en-GB" sz="3300" dirty="0">
                <a:solidFill>
                  <a:schemeClr val="accent1">
                    <a:lumMod val="75000"/>
                  </a:schemeClr>
                </a:solidFill>
              </a:rPr>
              <a:t>- Read nonsense words with sound taught</a:t>
            </a:r>
          </a:p>
          <a:p>
            <a:pPr algn="l">
              <a:lnSpc>
                <a:spcPct val="100000"/>
              </a:lnSpc>
              <a:spcBef>
                <a:spcPts val="0"/>
              </a:spcBef>
            </a:pPr>
            <a:r>
              <a:rPr lang="en-GB" sz="3300" dirty="0">
                <a:solidFill>
                  <a:schemeClr val="accent1">
                    <a:lumMod val="75000"/>
                  </a:schemeClr>
                </a:solidFill>
              </a:rPr>
              <a:t>- Write words</a:t>
            </a:r>
          </a:p>
        </p:txBody>
      </p:sp>
      <p:sp>
        <p:nvSpPr>
          <p:cNvPr id="2" name="Rectangle 1"/>
          <p:cNvSpPr/>
          <p:nvPr/>
        </p:nvSpPr>
        <p:spPr>
          <a:xfrm>
            <a:off x="6816436" y="2308484"/>
            <a:ext cx="6096000" cy="1384995"/>
          </a:xfrm>
          <a:prstGeom prst="rect">
            <a:avLst/>
          </a:prstGeom>
        </p:spPr>
        <p:txBody>
          <a:bodyPr>
            <a:spAutoFit/>
          </a:bodyPr>
          <a:lstStyle/>
          <a:p>
            <a:r>
              <a:rPr lang="en-GB" sz="2800" u="sng" dirty="0">
                <a:solidFill>
                  <a:srgbClr val="0070C0"/>
                </a:solidFill>
              </a:rPr>
              <a:t>Review</a:t>
            </a:r>
            <a:r>
              <a:rPr lang="en-GB" sz="2800" dirty="0">
                <a:solidFill>
                  <a:srgbClr val="0070C0"/>
                </a:solidFill>
              </a:rPr>
              <a:t>: </a:t>
            </a:r>
          </a:p>
          <a:p>
            <a:r>
              <a:rPr lang="en-GB" sz="2800" dirty="0">
                <a:solidFill>
                  <a:srgbClr val="0070C0"/>
                </a:solidFill>
              </a:rPr>
              <a:t>- Recap, show writing and read high frequency words</a:t>
            </a:r>
          </a:p>
        </p:txBody>
      </p:sp>
    </p:spTree>
    <p:extLst>
      <p:ext uri="{BB962C8B-B14F-4D97-AF65-F5344CB8AC3E}">
        <p14:creationId xmlns:p14="http://schemas.microsoft.com/office/powerpoint/2010/main" val="387795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1403</Words>
  <Application>Microsoft Office PowerPoint</Application>
  <PresentationFormat>Widescreen</PresentationFormat>
  <Paragraphs>277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Comic Sans MS</vt:lpstr>
      <vt:lpstr>Courier New</vt:lpstr>
      <vt:lpstr>Microsoft Yi Baiti</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Haywood</dc:creator>
  <cp:lastModifiedBy>Tania</cp:lastModifiedBy>
  <cp:revision>39</cp:revision>
  <cp:lastPrinted>2020-01-22T12:49:10Z</cp:lastPrinted>
  <dcterms:created xsi:type="dcterms:W3CDTF">2016-09-05T18:28:52Z</dcterms:created>
  <dcterms:modified xsi:type="dcterms:W3CDTF">2020-02-06T09:25:41Z</dcterms:modified>
</cp:coreProperties>
</file>