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8"/>
  </p:notesMasterIdLst>
  <p:sldIdLst>
    <p:sldId id="258" r:id="rId3"/>
    <p:sldId id="259" r:id="rId4"/>
    <p:sldId id="261" r:id="rId5"/>
    <p:sldId id="262" r:id="rId6"/>
    <p:sldId id="263" r:id="rId7"/>
    <p:sldId id="264" r:id="rId8"/>
    <p:sldId id="275" r:id="rId9"/>
    <p:sldId id="265" r:id="rId10"/>
    <p:sldId id="266" r:id="rId11"/>
    <p:sldId id="267" r:id="rId12"/>
    <p:sldId id="268" r:id="rId13"/>
    <p:sldId id="274" r:id="rId14"/>
    <p:sldId id="270" r:id="rId15"/>
    <p:sldId id="272" r:id="rId16"/>
    <p:sldId id="269" r:id="rId1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80051-9645-4BFE-81BA-196C0B346506}" type="datetimeFigureOut">
              <a:t>9/15/2023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18AB3-C030-4967-90B4-47AB4D3F589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9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190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3813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1825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376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187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926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016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09954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221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059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4863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297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737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69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643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746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7662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05796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302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7981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7328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9109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773005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4798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93243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87397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8368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1681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6051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36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of text">
  <p:cSld name="Two columns of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c5bb89a78_0_119"/>
          <p:cNvSpPr txBox="1">
            <a:spLocks noGrp="1"/>
          </p:cNvSpPr>
          <p:nvPr>
            <p:ph type="body" idx="1"/>
          </p:nvPr>
        </p:nvSpPr>
        <p:spPr>
          <a:xfrm>
            <a:off x="838200" y="1"/>
            <a:ext cx="43020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800"/>
              <a:buFont typeface="Verdana"/>
              <a:buNone/>
              <a:defRPr sz="1067" b="1"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800"/>
              <a:buFont typeface="Verdana"/>
              <a:buNone/>
              <a:defRPr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Font typeface="Verdana"/>
              <a:buNone/>
              <a:defRPr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Font typeface="Verdana"/>
              <a:buNone/>
              <a:defRPr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Font typeface="Verdana"/>
              <a:buNone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ec5bb89a78_0_119"/>
          <p:cNvSpPr txBox="1">
            <a:spLocks noGrp="1"/>
          </p:cNvSpPr>
          <p:nvPr>
            <p:ph type="title"/>
          </p:nvPr>
        </p:nvSpPr>
        <p:spPr>
          <a:xfrm>
            <a:off x="839788" y="708029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6F4"/>
              </a:buClr>
              <a:buSzPts val="2700"/>
              <a:buFont typeface="Verdana"/>
              <a:buNone/>
              <a:defRPr sz="3600" b="1" i="0">
                <a:solidFill>
                  <a:srgbClr val="4B26F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ec5bb89a78_0_119"/>
          <p:cNvSpPr txBox="1">
            <a:spLocks noGrp="1"/>
          </p:cNvSpPr>
          <p:nvPr>
            <p:ph type="body" idx="2"/>
          </p:nvPr>
        </p:nvSpPr>
        <p:spPr>
          <a:xfrm>
            <a:off x="839788" y="2024067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400" b="0" i="0">
                <a:solidFill>
                  <a:srgbClr val="4B26F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gec5bb89a78_0_119"/>
          <p:cNvSpPr txBox="1">
            <a:spLocks noGrp="1"/>
          </p:cNvSpPr>
          <p:nvPr>
            <p:ph type="body" idx="3"/>
          </p:nvPr>
        </p:nvSpPr>
        <p:spPr>
          <a:xfrm>
            <a:off x="839788" y="2847979"/>
            <a:ext cx="51580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sz="1867" b="0" i="0"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gec5bb89a78_0_119"/>
          <p:cNvSpPr txBox="1">
            <a:spLocks noGrp="1"/>
          </p:cNvSpPr>
          <p:nvPr>
            <p:ph type="body" idx="4"/>
          </p:nvPr>
        </p:nvSpPr>
        <p:spPr>
          <a:xfrm>
            <a:off x="6172200" y="2024067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400" b="0" i="0">
                <a:solidFill>
                  <a:srgbClr val="4B26F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gec5bb89a78_0_119"/>
          <p:cNvSpPr txBox="1">
            <a:spLocks noGrp="1"/>
          </p:cNvSpPr>
          <p:nvPr>
            <p:ph type="body" idx="5"/>
          </p:nvPr>
        </p:nvSpPr>
        <p:spPr>
          <a:xfrm>
            <a:off x="6172200" y="2847979"/>
            <a:ext cx="51580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sz="1867" b="0" i="0"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ec5bb89a78_0_119"/>
          <p:cNvSpPr txBox="1">
            <a:spLocks noGrp="1"/>
          </p:cNvSpPr>
          <p:nvPr>
            <p:ph type="body" idx="6"/>
          </p:nvPr>
        </p:nvSpPr>
        <p:spPr>
          <a:xfrm>
            <a:off x="839788" y="3929901"/>
            <a:ext cx="5158000" cy="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sz="1867" b="1" i="0">
                <a:solidFill>
                  <a:srgbClr val="DB4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gec5bb89a78_0_119"/>
          <p:cNvSpPr txBox="1">
            <a:spLocks noGrp="1"/>
          </p:cNvSpPr>
          <p:nvPr>
            <p:ph type="body" idx="7"/>
          </p:nvPr>
        </p:nvSpPr>
        <p:spPr>
          <a:xfrm>
            <a:off x="839788" y="4354889"/>
            <a:ext cx="5158000" cy="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900"/>
              <a:buNone/>
              <a:defRPr sz="1200" b="0" i="0"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gec5bb89a78_0_119"/>
          <p:cNvSpPr txBox="1">
            <a:spLocks noGrp="1"/>
          </p:cNvSpPr>
          <p:nvPr>
            <p:ph type="body" idx="8"/>
          </p:nvPr>
        </p:nvSpPr>
        <p:spPr>
          <a:xfrm>
            <a:off x="6172200" y="3929901"/>
            <a:ext cx="5158000" cy="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sz="1867" b="1" i="0">
                <a:solidFill>
                  <a:srgbClr val="DB4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gec5bb89a78_0_119"/>
          <p:cNvSpPr txBox="1">
            <a:spLocks noGrp="1"/>
          </p:cNvSpPr>
          <p:nvPr>
            <p:ph type="body" idx="9"/>
          </p:nvPr>
        </p:nvSpPr>
        <p:spPr>
          <a:xfrm>
            <a:off x="6172200" y="4354889"/>
            <a:ext cx="5158000" cy="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900"/>
              <a:buNone/>
              <a:defRPr sz="1200" b="0" i="0"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84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4902899" y="1241501"/>
            <a:ext cx="5656978" cy="32134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'Meet The Teacher'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September 2023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Welcome to Year 6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>
                <a:solidFill>
                  <a:srgbClr val="FF0000"/>
                </a:solidFill>
                <a:ea typeface="+mj-ea"/>
                <a:cs typeface="+mj-cs"/>
              </a:rPr>
              <a:t>Mrs</a:t>
            </a:r>
            <a:r>
              <a:rPr lang="en-US" dirty="0">
                <a:solidFill>
                  <a:srgbClr val="FF0000"/>
                </a:solidFill>
                <a:ea typeface="+mj-ea"/>
                <a:cs typeface="+mj-cs"/>
              </a:rPr>
              <a:t> Stanley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>
                <a:solidFill>
                  <a:srgbClr val="FF0000"/>
                </a:solidFill>
                <a:ea typeface="+mj-ea"/>
                <a:cs typeface="+mj-cs"/>
              </a:rPr>
              <a:t>Mrs</a:t>
            </a:r>
            <a:r>
              <a:rPr lang="en-US" dirty="0">
                <a:solidFill>
                  <a:srgbClr val="FF0000"/>
                </a:solidFill>
                <a:ea typeface="+mj-ea"/>
                <a:cs typeface="+mj-cs"/>
              </a:rPr>
              <a:t> Lyon 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>
                <a:solidFill>
                  <a:srgbClr val="FF0000"/>
                </a:solidFill>
                <a:ea typeface="+mj-ea"/>
                <a:cs typeface="+mj-cs"/>
              </a:rPr>
              <a:t>Mrs</a:t>
            </a:r>
            <a:r>
              <a:rPr lang="en-US" dirty="0">
                <a:solidFill>
                  <a:srgbClr val="FF0000"/>
                </a:solidFill>
                <a:ea typeface="+mj-ea"/>
                <a:cs typeface="+mj-cs"/>
              </a:rPr>
              <a:t> Craven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>
                <a:solidFill>
                  <a:srgbClr val="FF0000"/>
                </a:solidFill>
                <a:ea typeface="+mj-ea"/>
                <a:cs typeface="+mj-cs"/>
              </a:rPr>
              <a:t>Ms</a:t>
            </a:r>
            <a:r>
              <a:rPr lang="en-US" dirty="0">
                <a:solidFill>
                  <a:srgbClr val="FF0000"/>
                </a:solidFill>
                <a:ea typeface="+mj-ea"/>
                <a:cs typeface="+mj-cs"/>
              </a:rPr>
              <a:t> Picasso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>
                <a:solidFill>
                  <a:srgbClr val="FF0000"/>
                </a:solidFill>
                <a:ea typeface="+mj-ea"/>
                <a:cs typeface="+mj-cs"/>
              </a:rPr>
              <a:t>Mrs</a:t>
            </a:r>
            <a:r>
              <a:rPr lang="en-US" dirty="0">
                <a:solidFill>
                  <a:srgbClr val="FF0000"/>
                </a:solidFill>
                <a:ea typeface="+mj-ea"/>
                <a:cs typeface="+mj-cs"/>
              </a:rPr>
              <a:t> Ahmad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6A8F39C-700E-A831-3443-6C5C15A40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04" y="1298514"/>
            <a:ext cx="3765692" cy="426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6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Teaching and Learning 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672703" y="1232296"/>
            <a:ext cx="9786935" cy="65248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Curricular targets for English (writing) and mathematics</a:t>
            </a:r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Every child has targets for writing and mathematics.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Writing targets match the year group National Curriculum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Children have a copy of their targets in the back of their maths and English books.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When a target is met, the target sheet is ticked and dated to help each child understand the progress they are making.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Copies of your child’s targets will be shared and discussed at parent consultations in October. </a:t>
            </a:r>
          </a:p>
          <a:p>
            <a:endParaRPr lang="en-GB" sz="2800" b="1" dirty="0">
              <a:ea typeface="+mn-lt"/>
              <a:cs typeface="+mn-lt"/>
            </a:endParaRPr>
          </a:p>
          <a:p>
            <a:pPr>
              <a:buFont typeface="Arial"/>
            </a:pPr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endParaRPr lang="en-GB" sz="36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3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Teaching and Learning 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1077515" y="1232296"/>
            <a:ext cx="10025060" cy="71404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Teacher Feedback </a:t>
            </a:r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Research shows that the most effective feedback is given verbally, ‘in the moment’ – this will be evidenced as a </a:t>
            </a:r>
            <a:r>
              <a:rPr lang="en-GB" sz="320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‘VF’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 in pupils’ books</a:t>
            </a:r>
            <a:endParaRPr lang="en-US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Adults may also sometimes provide written feedback and modelling in pupils’ books using a green pen</a:t>
            </a:r>
            <a:endParaRPr lang="en-US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We expect pupils to respond to feedback given by adults. We ask the pupils to do this in purple pen to help them and the adults see the corrections/edits they are</a:t>
            </a:r>
            <a:r>
              <a:rPr lang="en-GB" sz="3200" dirty="0">
                <a:ea typeface="+mn-lt"/>
                <a:cs typeface="+mn-lt"/>
              </a:rPr>
              <a:t> </a:t>
            </a:r>
            <a:endParaRPr lang="en-GB" sz="3200" dirty="0"/>
          </a:p>
          <a:p>
            <a:endParaRPr lang="en-GB" sz="2800" b="1" dirty="0">
              <a:ea typeface="+mn-lt"/>
              <a:cs typeface="+mn-lt"/>
            </a:endParaRPr>
          </a:p>
          <a:p>
            <a:pPr>
              <a:buFont typeface="Arial"/>
            </a:pPr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endParaRPr lang="en-GB" sz="36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9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1E67-0FE3-4C7B-BAD2-C48F0C9A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Baseline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8FF57-716C-48AC-8E11-D9327A000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160590"/>
            <a:ext cx="8596668" cy="1983571"/>
          </a:xfrm>
        </p:spPr>
        <p:txBody>
          <a:bodyPr/>
          <a:lstStyle/>
          <a:p>
            <a:r>
              <a:rPr lang="en-GB" dirty="0"/>
              <a:t>We will be completing baseline assessments in reading and maths during the week beginning 25</a:t>
            </a:r>
            <a:r>
              <a:rPr lang="en-GB" baseline="30000" dirty="0"/>
              <a:t>th</a:t>
            </a:r>
            <a:r>
              <a:rPr lang="en-GB" dirty="0"/>
              <a:t> September.</a:t>
            </a:r>
          </a:p>
          <a:p>
            <a:r>
              <a:rPr lang="en-GB" dirty="0"/>
              <a:t>This will be to allow us to identify how we can best support the children during their time in year 6.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169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How can parents help?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1077515" y="1232296"/>
            <a:ext cx="1053702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Read, read and read some more! </a:t>
            </a:r>
          </a:p>
          <a:p>
            <a:pPr marL="285750" indent="-285750">
              <a:buFont typeface="Symbol,Sans-Serif"/>
              <a:buChar char="•"/>
            </a:pPr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lvl="0"/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285750" lvl="0" indent="-285750">
              <a:buFont typeface="Symbol,Sans-Serif"/>
              <a:buChar char="•"/>
            </a:pPr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4" name="Picture 5" descr="Text&#10;&#10;Description automatically generated">
            <a:extLst>
              <a:ext uri="{FF2B5EF4-FFF2-40B4-BE49-F238E27FC236}">
                <a16:creationId xmlns:a16="http://schemas.microsoft.com/office/drawing/2014/main" id="{5C4F273B-DD31-3124-01D9-72FCA5BCB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306" y="1872094"/>
            <a:ext cx="4600574" cy="44354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734805-CC36-C534-1907-B7E5A10E66ED}"/>
              </a:ext>
            </a:extLst>
          </p:cNvPr>
          <p:cNvSpPr txBox="1"/>
          <p:nvPr/>
        </p:nvSpPr>
        <p:spPr>
          <a:xfrm>
            <a:off x="857250" y="2196703"/>
            <a:ext cx="6155529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i="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Arial"/>
                <a:cs typeface="Arial"/>
              </a:rPr>
              <a:t>Statistic: Parents who read 1 picture book with their children every day provide their children with exposure to an estimated 78,000 words each a year. Cumulatively, over the 5 years, estimated that children from literacy-rich homes hear a cumulative 1.4 million more words during storybook reading than children who are never read to.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Arial"/>
                <a:cs typeface="Arial"/>
              </a:rPr>
              <a:t>​</a:t>
            </a:r>
            <a:endParaRPr lang="en-GB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70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How can parents help?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934640" y="898921"/>
            <a:ext cx="1053702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Regular attendance is key – 95% is the minimum expectation. Pupils whose attendance is of concern will be invited to discuss this in order that the school can support parents and pupils as best possible.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Communication! Please come and talk to us if you have any concerns/questions 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If you have any areas of our curriculum which you think you could help with, please let us know.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7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Any questions?  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1077515" y="1232296"/>
            <a:ext cx="10025060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3200" dirty="0">
              <a:ea typeface="+mn-lt"/>
              <a:cs typeface="+mn-lt"/>
            </a:endParaRPr>
          </a:p>
          <a:p>
            <a:endParaRPr lang="en-GB" sz="2800" b="1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endParaRPr lang="en-GB" sz="3600" dirty="0">
              <a:solidFill>
                <a:srgbClr val="174261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0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Arrival and Dismissal 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449" y="5168045"/>
            <a:ext cx="1289192" cy="1435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82BD70-A3F7-DA79-8DC0-6E178E6A4C89}"/>
              </a:ext>
            </a:extLst>
          </p:cNvPr>
          <p:cNvSpPr txBox="1"/>
          <p:nvPr/>
        </p:nvSpPr>
        <p:spPr>
          <a:xfrm>
            <a:off x="720329" y="1357312"/>
            <a:ext cx="11060903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Morning Drop Off: 8.30am to 8.40am (to allow a natural stagger)</a:t>
            </a:r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Pupils enter the school via front gate; make their way to their designated doors through the school playground, to their class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Registration is at 8.40am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, pupils arriving after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8.40am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will be marked as late </a:t>
            </a: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Afternoon Collection: 3.00-3.10pm</a:t>
            </a:r>
          </a:p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All pupils will be collected from the gate where either Mrs Stanley or Mrs Lyon will be waiting with them.</a:t>
            </a:r>
          </a:p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If you are happy for your child to walk all or part of the way home on their own, please send an email to the office.</a:t>
            </a:r>
            <a:endParaRPr lang="en-GB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21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Timetable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92" y="5251389"/>
            <a:ext cx="1289192" cy="1435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B6E171-CAD8-4A65-84E5-614DC1D469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34" t="15722" r="21250" b="24906"/>
          <a:stretch/>
        </p:blipFill>
        <p:spPr>
          <a:xfrm>
            <a:off x="914401" y="1029164"/>
            <a:ext cx="8876580" cy="521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5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845771" y="1536892"/>
            <a:ext cx="4547866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Termly Curriculum Overview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449" y="5215670"/>
            <a:ext cx="1289192" cy="1435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38D68E-B671-4711-9D5E-1111C13B41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94" t="12201" r="26698" b="9057"/>
          <a:stretch/>
        </p:blipFill>
        <p:spPr>
          <a:xfrm>
            <a:off x="5615796" y="256108"/>
            <a:ext cx="4399472" cy="634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3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Trips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011" y="5168045"/>
            <a:ext cx="1289192" cy="14352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425A4D-EAD1-C099-03FC-A19C37EA0FFE}"/>
              </a:ext>
            </a:extLst>
          </p:cNvPr>
          <p:cNvSpPr txBox="1"/>
          <p:nvPr/>
        </p:nvSpPr>
        <p:spPr>
          <a:xfrm>
            <a:off x="1077515" y="1232296"/>
            <a:ext cx="10025060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u="sng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Autumn Term trip:</a:t>
            </a:r>
          </a:p>
          <a:p>
            <a:endParaRPr lang="en-GB" sz="3200" b="1" u="sng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World War Two Trip (venue and date TBC)</a:t>
            </a: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3200" b="1" u="sng" dirty="0">
                <a:solidFill>
                  <a:schemeClr val="accent2">
                    <a:lumMod val="50000"/>
                  </a:schemeClr>
                </a:solidFill>
              </a:rPr>
              <a:t>Spring Term trip: </a:t>
            </a: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Harry Potter Studios (Date TBC)</a:t>
            </a:r>
          </a:p>
          <a:p>
            <a:endParaRPr lang="en-GB" sz="32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sz="3200" b="1" u="sng" dirty="0">
                <a:solidFill>
                  <a:schemeClr val="accent2">
                    <a:lumMod val="50000"/>
                  </a:schemeClr>
                </a:solidFill>
              </a:rPr>
              <a:t>Summer Term Trip 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24.6.23-28.6.23</a:t>
            </a: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Team Building Day in School</a:t>
            </a: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Day in Longridge</a:t>
            </a:r>
          </a:p>
          <a:p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Residential Trip to Norfolk</a:t>
            </a:r>
          </a:p>
          <a:p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402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Homework 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92" y="5215670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1077515" y="1232296"/>
            <a:ext cx="10025060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Homework is set each Friday (to be completed by the following Friday)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Maths homework will be set on Mathletics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Arithmetic 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Reading Comprehension 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Spelling activity or words to learn for a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Please encourage your children to read each 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Reading records should be signed at least 3 x each week. These can be signed by the children.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Termly House Competitions</a:t>
            </a: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89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C25D3-7F12-497E-8F7C-A73A56AE2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Roles and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4C0F5-724F-485A-9864-BDF8C4EEF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Head Boy/Head Girl</a:t>
            </a:r>
          </a:p>
          <a:p>
            <a:r>
              <a:rPr lang="en-GB" dirty="0"/>
              <a:t>House Captain</a:t>
            </a:r>
          </a:p>
          <a:p>
            <a:r>
              <a:rPr lang="en-GB" dirty="0"/>
              <a:t>Sports Leader</a:t>
            </a:r>
          </a:p>
          <a:p>
            <a:r>
              <a:rPr lang="en-GB" dirty="0"/>
              <a:t>Junior Road Safety Officer (JRSO)</a:t>
            </a:r>
          </a:p>
          <a:p>
            <a:r>
              <a:rPr lang="en-GB" dirty="0"/>
              <a:t>Eco-Council</a:t>
            </a:r>
          </a:p>
        </p:txBody>
      </p:sp>
    </p:spTree>
    <p:extLst>
      <p:ext uri="{BB962C8B-B14F-4D97-AF65-F5344CB8AC3E}">
        <p14:creationId xmlns:p14="http://schemas.microsoft.com/office/powerpoint/2010/main" val="263322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Equipment/what to bring to school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386" y="5275202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1351359" y="1017984"/>
            <a:ext cx="10025060" cy="52322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In Key Stage 2 (Years 3-6) every child will need to bring in a </a:t>
            </a:r>
            <a:r>
              <a:rPr lang="en-GB" sz="2800" u="sng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small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 pencil case with the following stationery. Please name items where possible.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two blue handwriting pens (not biro)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HB pencils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colouring pencils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ruler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 glue-stick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 rubber 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 sharpener</a:t>
            </a:r>
          </a:p>
          <a:p>
            <a:pPr marL="285750" indent="-285750">
              <a:buFont typeface="Symbol"/>
              <a:buChar char="•"/>
            </a:pPr>
            <a:endParaRPr lang="en-GB" sz="36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63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PE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1077515" y="1232296"/>
            <a:ext cx="10025060" cy="54784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PE lessons are taught on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Thursday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and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Friday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. 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Children can wear their PE kit to school and remain in their PE kit for the duration of the day, only on the days that they have PE.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algn="just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PE Uniform</a:t>
            </a:r>
            <a:endParaRPr lang="en-GB" sz="24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endParaRPr lang="en-GB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White polo shirt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Navy blue shorts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Trainers (not plimsoles)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Plain navy-blue tracksuit top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Plain navy blue tracksuit trousers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Symbol"/>
              <a:buChar char="•"/>
            </a:pPr>
            <a:endParaRPr lang="en-GB" sz="36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88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800</Words>
  <Application>Microsoft Office PowerPoint</Application>
  <PresentationFormat>Widescreen</PresentationFormat>
  <Paragraphs>111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PT Sans</vt:lpstr>
      <vt:lpstr>Symbol</vt:lpstr>
      <vt:lpstr>Symbol,Sans-Serif</vt:lpstr>
      <vt:lpstr>Trebuchet MS</vt:lpstr>
      <vt:lpstr>Verdana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Roles and Responsibilities</vt:lpstr>
      <vt:lpstr>PowerPoint Presentation</vt:lpstr>
      <vt:lpstr>PowerPoint Presentation</vt:lpstr>
      <vt:lpstr>PowerPoint Presentation</vt:lpstr>
      <vt:lpstr>PowerPoint Presentation</vt:lpstr>
      <vt:lpstr>Baseline Assessments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Grimaldi</dc:creator>
  <cp:lastModifiedBy>Rachel stanley</cp:lastModifiedBy>
  <cp:revision>296</cp:revision>
  <dcterms:created xsi:type="dcterms:W3CDTF">2022-08-08T12:18:00Z</dcterms:created>
  <dcterms:modified xsi:type="dcterms:W3CDTF">2023-09-15T11:28:04Z</dcterms:modified>
</cp:coreProperties>
</file>